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344" r:id="rId2"/>
    <p:sldId id="298" r:id="rId3"/>
    <p:sldId id="299" r:id="rId4"/>
    <p:sldId id="360" r:id="rId5"/>
    <p:sldId id="369" r:id="rId6"/>
    <p:sldId id="366" r:id="rId7"/>
    <p:sldId id="364" r:id="rId8"/>
    <p:sldId id="368" r:id="rId9"/>
    <p:sldId id="365" r:id="rId10"/>
    <p:sldId id="345" r:id="rId11"/>
    <p:sldId id="367" r:id="rId12"/>
    <p:sldId id="349" r:id="rId13"/>
    <p:sldId id="348" r:id="rId14"/>
  </p:sldIdLst>
  <p:sldSz cx="9144000" cy="5143500" type="screen16x9"/>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6092"/>
    <a:srgbClr val="2B4C73"/>
    <a:srgbClr val="FDFDFD"/>
    <a:srgbClr val="305480"/>
    <a:srgbClr val="DDDDDD"/>
    <a:srgbClr val="005A9E"/>
    <a:srgbClr val="9C9899"/>
    <a:srgbClr val="DBDBDB"/>
    <a:srgbClr val="F2F2F2"/>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5317" autoAdjust="0"/>
  </p:normalViewPr>
  <p:slideViewPr>
    <p:cSldViewPr>
      <p:cViewPr varScale="1">
        <p:scale>
          <a:sx n="80" d="100"/>
          <a:sy n="80" d="100"/>
        </p:scale>
        <p:origin x="304" y="56"/>
      </p:cViewPr>
      <p:guideLst>
        <p:guide orient="horz" pos="162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25D477-AE64-46E1-9AB5-695E408BAA85}" type="datetimeFigureOut">
              <a:rPr lang="zh-CN" altLang="en-US" smtClean="0"/>
              <a:t>2022/10/23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A23211-66F3-4E52-BE2E-D8A9E8DA1D06}" type="slidenum">
              <a:rPr lang="zh-CN" altLang="en-US" smtClean="0"/>
              <a:t>‹#›</a:t>
            </a:fld>
            <a:endParaRPr lang="zh-CN" altLang="en-US"/>
          </a:p>
        </p:txBody>
      </p:sp>
    </p:spTree>
    <p:extLst>
      <p:ext uri="{BB962C8B-B14F-4D97-AF65-F5344CB8AC3E}">
        <p14:creationId xmlns:p14="http://schemas.microsoft.com/office/powerpoint/2010/main" val="3251768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t>1</a:t>
            </a:fld>
            <a:endParaRPr lang="zh-CN" altLang="en-US"/>
          </a:p>
        </p:txBody>
      </p:sp>
    </p:spTree>
    <p:extLst>
      <p:ext uri="{BB962C8B-B14F-4D97-AF65-F5344CB8AC3E}">
        <p14:creationId xmlns:p14="http://schemas.microsoft.com/office/powerpoint/2010/main" val="1789686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A23211-66F3-4E52-BE2E-D8A9E8DA1D06}" type="slidenum">
              <a:rPr lang="zh-CN" altLang="en-US" smtClean="0"/>
              <a:t>10</a:t>
            </a:fld>
            <a:endParaRPr lang="zh-CN" altLang="en-US"/>
          </a:p>
        </p:txBody>
      </p:sp>
    </p:spTree>
    <p:extLst>
      <p:ext uri="{BB962C8B-B14F-4D97-AF65-F5344CB8AC3E}">
        <p14:creationId xmlns:p14="http://schemas.microsoft.com/office/powerpoint/2010/main" val="1867372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t>11</a:t>
            </a:fld>
            <a:endParaRPr lang="zh-CN" altLang="en-US"/>
          </a:p>
        </p:txBody>
      </p:sp>
    </p:spTree>
    <p:extLst>
      <p:ext uri="{BB962C8B-B14F-4D97-AF65-F5344CB8AC3E}">
        <p14:creationId xmlns:p14="http://schemas.microsoft.com/office/powerpoint/2010/main" val="3572251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12</a:t>
            </a:fld>
            <a:endParaRPr lang="zh-CN" altLang="en-US"/>
          </a:p>
        </p:txBody>
      </p:sp>
    </p:spTree>
    <p:extLst>
      <p:ext uri="{BB962C8B-B14F-4D97-AF65-F5344CB8AC3E}">
        <p14:creationId xmlns:p14="http://schemas.microsoft.com/office/powerpoint/2010/main" val="1897721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t>13</a:t>
            </a:fld>
            <a:endParaRPr lang="zh-CN" altLang="en-US"/>
          </a:p>
        </p:txBody>
      </p:sp>
    </p:spTree>
    <p:extLst>
      <p:ext uri="{BB962C8B-B14F-4D97-AF65-F5344CB8AC3E}">
        <p14:creationId xmlns:p14="http://schemas.microsoft.com/office/powerpoint/2010/main" val="930979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t>2</a:t>
            </a:fld>
            <a:endParaRPr lang="zh-CN" altLang="en-US"/>
          </a:p>
        </p:txBody>
      </p:sp>
    </p:spTree>
    <p:extLst>
      <p:ext uri="{BB962C8B-B14F-4D97-AF65-F5344CB8AC3E}">
        <p14:creationId xmlns:p14="http://schemas.microsoft.com/office/powerpoint/2010/main" val="470881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t>3</a:t>
            </a:fld>
            <a:endParaRPr lang="zh-CN" altLang="en-US"/>
          </a:p>
        </p:txBody>
      </p:sp>
    </p:spTree>
    <p:extLst>
      <p:ext uri="{BB962C8B-B14F-4D97-AF65-F5344CB8AC3E}">
        <p14:creationId xmlns:p14="http://schemas.microsoft.com/office/powerpoint/2010/main" val="3082911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t>4</a:t>
            </a:fld>
            <a:endParaRPr lang="zh-CN" altLang="en-US"/>
          </a:p>
        </p:txBody>
      </p:sp>
    </p:spTree>
    <p:extLst>
      <p:ext uri="{BB962C8B-B14F-4D97-AF65-F5344CB8AC3E}">
        <p14:creationId xmlns:p14="http://schemas.microsoft.com/office/powerpoint/2010/main" val="1845463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DEECC6B-0D75-40C4-9779-324848984028}" type="slidenum">
              <a:rPr lang="zh-CN" altLang="en-US" smtClean="0"/>
              <a:t>5</a:t>
            </a:fld>
            <a:endParaRPr lang="zh-CN" altLang="en-US"/>
          </a:p>
        </p:txBody>
      </p:sp>
    </p:spTree>
    <p:extLst>
      <p:ext uri="{BB962C8B-B14F-4D97-AF65-F5344CB8AC3E}">
        <p14:creationId xmlns:p14="http://schemas.microsoft.com/office/powerpoint/2010/main" val="3269806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t>6</a:t>
            </a:fld>
            <a:endParaRPr lang="zh-CN" altLang="en-US"/>
          </a:p>
        </p:txBody>
      </p:sp>
    </p:spTree>
    <p:extLst>
      <p:ext uri="{BB962C8B-B14F-4D97-AF65-F5344CB8AC3E}">
        <p14:creationId xmlns:p14="http://schemas.microsoft.com/office/powerpoint/2010/main" val="1540030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t>7</a:t>
            </a:fld>
            <a:endParaRPr lang="zh-CN" altLang="en-US"/>
          </a:p>
        </p:txBody>
      </p:sp>
    </p:spTree>
    <p:extLst>
      <p:ext uri="{BB962C8B-B14F-4D97-AF65-F5344CB8AC3E}">
        <p14:creationId xmlns:p14="http://schemas.microsoft.com/office/powerpoint/2010/main" val="3155197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A23211-66F3-4E52-BE2E-D8A9E8DA1D06}" type="slidenum">
              <a:rPr lang="zh-CN" altLang="en-US" smtClean="0"/>
              <a:t>8</a:t>
            </a:fld>
            <a:endParaRPr lang="zh-CN" altLang="en-US"/>
          </a:p>
        </p:txBody>
      </p:sp>
    </p:spTree>
    <p:extLst>
      <p:ext uri="{BB962C8B-B14F-4D97-AF65-F5344CB8AC3E}">
        <p14:creationId xmlns:p14="http://schemas.microsoft.com/office/powerpoint/2010/main" val="2251068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A23211-66F3-4E52-BE2E-D8A9E8DA1D06}" type="slidenum">
              <a:rPr lang="zh-CN" altLang="en-US" smtClean="0"/>
              <a:t>9</a:t>
            </a:fld>
            <a:endParaRPr lang="zh-CN" altLang="en-US"/>
          </a:p>
        </p:txBody>
      </p:sp>
    </p:spTree>
    <p:extLst>
      <p:ext uri="{BB962C8B-B14F-4D97-AF65-F5344CB8AC3E}">
        <p14:creationId xmlns:p14="http://schemas.microsoft.com/office/powerpoint/2010/main" val="811264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100" advTm="35000">
        <p14:prism/>
      </p:transition>
    </mc:Choice>
    <mc:Fallback xmlns="">
      <p:transition spd="slow" advTm="3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
        <p:nvSpPr>
          <p:cNvPr id="5" name="图片占位符 4">
            <a:extLst>
              <a:ext uri="{FF2B5EF4-FFF2-40B4-BE49-F238E27FC236}">
                <a16:creationId xmlns:a16="http://schemas.microsoft.com/office/drawing/2014/main" id="{4A6739AC-5E1D-43DB-850B-8F36EC59F93F}"/>
              </a:ext>
            </a:extLst>
          </p:cNvPr>
          <p:cNvSpPr>
            <a:spLocks noGrp="1"/>
          </p:cNvSpPr>
          <p:nvPr>
            <p:ph type="pic" sz="quarter" idx="10"/>
          </p:nvPr>
        </p:nvSpPr>
        <p:spPr>
          <a:xfrm>
            <a:off x="6391276" y="0"/>
            <a:ext cx="2752724" cy="5143500"/>
          </a:xfrm>
          <a:custGeom>
            <a:avLst/>
            <a:gdLst>
              <a:gd name="connsiteX0" fmla="*/ 0 w 3670299"/>
              <a:gd name="connsiteY0" fmla="*/ 0 h 6858000"/>
              <a:gd name="connsiteX1" fmla="*/ 3670299 w 3670299"/>
              <a:gd name="connsiteY1" fmla="*/ 0 h 6858000"/>
              <a:gd name="connsiteX2" fmla="*/ 3670299 w 3670299"/>
              <a:gd name="connsiteY2" fmla="*/ 6858000 h 6858000"/>
              <a:gd name="connsiteX3" fmla="*/ 0 w 367029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670299" h="6858000">
                <a:moveTo>
                  <a:pt x="0" y="0"/>
                </a:moveTo>
                <a:lnTo>
                  <a:pt x="3670299" y="0"/>
                </a:lnTo>
                <a:lnTo>
                  <a:pt x="3670299" y="6858000"/>
                </a:lnTo>
                <a:lnTo>
                  <a:pt x="0" y="6858000"/>
                </a:lnTo>
                <a:close/>
              </a:path>
            </a:pathLst>
          </a:custGeom>
        </p:spPr>
        <p:txBody>
          <a:bodyPr wrap="square">
            <a:noAutofit/>
          </a:bodyPr>
          <a:lstStyle>
            <a:lvl1pPr>
              <a:defRPr>
                <a:ea typeface="微软雅黑" panose="020B0503020204020204" pitchFamily="34" charset="-122"/>
              </a:defRPr>
            </a:lvl1pPr>
          </a:lstStyle>
          <a:p>
            <a:endParaRPr lang="zh-CN" altLang="en-US" dirty="0"/>
          </a:p>
        </p:txBody>
      </p:sp>
    </p:spTree>
    <p:extLst>
      <p:ext uri="{BB962C8B-B14F-4D97-AF65-F5344CB8AC3E}">
        <p14:creationId xmlns:p14="http://schemas.microsoft.com/office/powerpoint/2010/main" val="118997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3738E2-C959-4A6A-AF24-07CBB6442799}"/>
              </a:ext>
            </a:extLst>
          </p:cNvPr>
          <p:cNvSpPr>
            <a:spLocks noGrp="1"/>
          </p:cNvSpPr>
          <p:nvPr>
            <p:ph type="title"/>
          </p:nvPr>
        </p:nvSpPr>
        <p:spPr>
          <a:xfrm>
            <a:off x="628650" y="273844"/>
            <a:ext cx="7886700" cy="994172"/>
          </a:xfrm>
          <a:prstGeom prst="rect">
            <a:avLst/>
          </a:prstGeom>
        </p:spPr>
        <p:txBody>
          <a:bodyPr/>
          <a:lstStyle>
            <a:lvl1pPr>
              <a:defRPr>
                <a:ea typeface="微软雅黑" panose="020B0503020204020204" pitchFamily="34" charset="-122"/>
              </a:defRPr>
            </a:lvl1pPr>
          </a:lstStyle>
          <a:p>
            <a:r>
              <a:rPr lang="zh-CN" altLang="en-US" dirty="0"/>
              <a:t>单击此处编辑母版标题样式</a:t>
            </a:r>
          </a:p>
        </p:txBody>
      </p:sp>
      <p:sp>
        <p:nvSpPr>
          <p:cNvPr id="3" name="内容占位符 2">
            <a:extLst>
              <a:ext uri="{FF2B5EF4-FFF2-40B4-BE49-F238E27FC236}">
                <a16:creationId xmlns:a16="http://schemas.microsoft.com/office/drawing/2014/main" id="{8C528680-0EE3-4C2E-9CA1-CC6D5CFEB90C}"/>
              </a:ext>
            </a:extLst>
          </p:cNvPr>
          <p:cNvSpPr>
            <a:spLocks noGrp="1"/>
          </p:cNvSpPr>
          <p:nvPr>
            <p:ph idx="1"/>
          </p:nvPr>
        </p:nvSpPr>
        <p:spPr>
          <a:xfrm>
            <a:off x="628650" y="1369219"/>
            <a:ext cx="7886700" cy="3263504"/>
          </a:xfrm>
          <a:prstGeom prst="rect">
            <a:avLst/>
          </a:prstGeom>
        </p:spPr>
        <p:txBody>
          <a:bodyPr/>
          <a:lstStyle>
            <a:lvl1pPr>
              <a:defRPr>
                <a:ea typeface="微软雅黑" panose="020B0503020204020204" pitchFamily="34" charset="-122"/>
              </a:defRPr>
            </a:lvl1pPr>
            <a:lvl2pPr>
              <a:defRPr>
                <a:ea typeface="微软雅黑" panose="020B0503020204020204" pitchFamily="34" charset="-122"/>
              </a:defRPr>
            </a:lvl2pPr>
            <a:lvl3pPr>
              <a:defRPr>
                <a:ea typeface="微软雅黑" panose="020B0503020204020204" pitchFamily="34" charset="-122"/>
              </a:defRPr>
            </a:lvl3pPr>
            <a:lvl4pPr>
              <a:defRPr>
                <a:ea typeface="微软雅黑" panose="020B0503020204020204" pitchFamily="34" charset="-122"/>
              </a:defRPr>
            </a:lvl4pPr>
            <a:lvl5pPr>
              <a:defRPr>
                <a:ea typeface="微软雅黑" panose="020B0503020204020204" pitchFamily="34" charset="-122"/>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a:extLst>
              <a:ext uri="{FF2B5EF4-FFF2-40B4-BE49-F238E27FC236}">
                <a16:creationId xmlns:a16="http://schemas.microsoft.com/office/drawing/2014/main" id="{F1F718D2-DA38-4876-940B-E6743C2B3B0C}"/>
              </a:ext>
            </a:extLst>
          </p:cNvPr>
          <p:cNvSpPr>
            <a:spLocks noGrp="1"/>
          </p:cNvSpPr>
          <p:nvPr>
            <p:ph type="dt" sz="half" idx="10"/>
          </p:nvPr>
        </p:nvSpPr>
        <p:spPr>
          <a:xfrm>
            <a:off x="628650" y="4767263"/>
            <a:ext cx="2057400" cy="273844"/>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429D539-5BED-47D2-AAB7-BD075F4C08FC}" type="datetimeFigureOut">
              <a:rPr lang="zh-CN" altLang="en-US" smtClean="0"/>
              <a:pPr/>
              <a:t>2022/10/23</a:t>
            </a:fld>
            <a:endParaRPr lang="zh-CN" altLang="en-US" dirty="0"/>
          </a:p>
        </p:txBody>
      </p:sp>
      <p:sp>
        <p:nvSpPr>
          <p:cNvPr id="5" name="页脚占位符 4">
            <a:extLst>
              <a:ext uri="{FF2B5EF4-FFF2-40B4-BE49-F238E27FC236}">
                <a16:creationId xmlns:a16="http://schemas.microsoft.com/office/drawing/2014/main" id="{436FE042-5C0E-4FEB-B280-DE15C3BD72F4}"/>
              </a:ext>
            </a:extLst>
          </p:cNvPr>
          <p:cNvSpPr>
            <a:spLocks noGrp="1"/>
          </p:cNvSpPr>
          <p:nvPr>
            <p:ph type="ftr" sz="quarter" idx="11"/>
          </p:nvPr>
        </p:nvSpPr>
        <p:spPr>
          <a:xfrm>
            <a:off x="3028950" y="4767263"/>
            <a:ext cx="3086100" cy="273844"/>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dirty="0"/>
          </a:p>
        </p:txBody>
      </p:sp>
      <p:sp>
        <p:nvSpPr>
          <p:cNvPr id="6" name="灯片编号占位符 5">
            <a:extLst>
              <a:ext uri="{FF2B5EF4-FFF2-40B4-BE49-F238E27FC236}">
                <a16:creationId xmlns:a16="http://schemas.microsoft.com/office/drawing/2014/main" id="{D0E713F7-11C0-4937-AE85-FAD22B2D830A}"/>
              </a:ext>
            </a:extLst>
          </p:cNvPr>
          <p:cNvSpPr>
            <a:spLocks noGrp="1"/>
          </p:cNvSpPr>
          <p:nvPr>
            <p:ph type="sldNum" sz="quarter" idx="12"/>
          </p:nvPr>
        </p:nvSpPr>
        <p:spPr>
          <a:xfrm>
            <a:off x="6457950" y="4767263"/>
            <a:ext cx="2057400" cy="273844"/>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AB6DD878-13B8-4D59-A5A5-EE52F45199EA}" type="slidenum">
              <a:rPr lang="zh-CN" altLang="en-US" smtClean="0"/>
              <a:pPr/>
              <a:t>‹#›</a:t>
            </a:fld>
            <a:endParaRPr lang="zh-CN" altLang="en-US" dirty="0"/>
          </a:p>
        </p:txBody>
      </p:sp>
    </p:spTree>
    <p:extLst>
      <p:ext uri="{BB962C8B-B14F-4D97-AF65-F5344CB8AC3E}">
        <p14:creationId xmlns:p14="http://schemas.microsoft.com/office/powerpoint/2010/main" val="33549207"/>
      </p:ext>
    </p:extLst>
  </p:cSld>
  <p:clrMapOvr>
    <a:masterClrMapping/>
  </p:clrMapOvr>
  <mc:AlternateContent xmlns:mc="http://schemas.openxmlformats.org/markup-compatibility/2006" xmlns:p14="http://schemas.microsoft.com/office/powerpoint/2010/main">
    <mc:Choice Requires="p14">
      <p:transition spd="slow" p14:dur="1250" advClick="0" advTm="0">
        <p14:switch dir="r"/>
      </p:transition>
    </mc:Choice>
    <mc:Fallback xmlns="">
      <p:transition spd="slow" advClick="0" advTm="0">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AFAFA"/>
            </a:gs>
            <a:gs pos="50000">
              <a:srgbClr val="FBFBFB"/>
            </a:gs>
            <a:gs pos="100000">
              <a:srgbClr val="FCFCFC"/>
            </a:gs>
          </a:gsLst>
          <a:lin ang="5400000"/>
        </a:gradFill>
        <a:effectLst/>
      </p:bgPr>
    </p:bg>
    <p:spTree>
      <p:nvGrpSpPr>
        <p:cNvPr id="1" name=""/>
        <p:cNvGrpSpPr/>
        <p:nvPr/>
      </p:nvGrpSpPr>
      <p:grpSpPr>
        <a:xfrm>
          <a:off x="0" y="0"/>
          <a:ext cx="0" cy="0"/>
          <a:chOff x="0" y="0"/>
          <a:chExt cx="0" cy="0"/>
        </a:xfrm>
      </p:grpSpPr>
      <p:sp>
        <p:nvSpPr>
          <p:cNvPr id="3" name="矩形 2"/>
          <p:cNvSpPr/>
          <p:nvPr userDrawn="1"/>
        </p:nvSpPr>
        <p:spPr>
          <a:xfrm>
            <a:off x="0" y="0"/>
            <a:ext cx="9144000" cy="5143500"/>
          </a:xfrm>
          <a:prstGeom prst="rect">
            <a:avLst/>
          </a:prstGeom>
          <a:gradFill>
            <a:gsLst>
              <a:gs pos="0">
                <a:schemeClr val="bg1">
                  <a:lumMod val="95000"/>
                </a:schemeClr>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pic>
        <p:nvPicPr>
          <p:cNvPr id="4" name="Picture 2" descr="C:\Users\Administrator\Desktop\PPT整理\用途\asf.png"/>
          <p:cNvPicPr>
            <a:picLocks noChangeAspect="1" noChangeArrowheads="1"/>
          </p:cNvPicPr>
          <p:nvPr userDrawn="1"/>
        </p:nvPicPr>
        <p:blipFill>
          <a:blip r:embed="rId5">
            <a:extLst>
              <a:ext uri="{BEBA8EAE-BF5A-486C-A8C5-ECC9F3942E4B}">
                <a14:imgProps xmlns:a14="http://schemas.microsoft.com/office/drawing/2010/main">
                  <a14:imgLayer>
                    <a14:imgEffect>
                      <a14:colorTemperature colorTemp="6375"/>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0" y="0"/>
            <a:ext cx="9141883" cy="51435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mc:AlternateContent xmlns:mc="http://schemas.openxmlformats.org/markup-compatibility/2006" xmlns:p14="http://schemas.microsoft.com/office/powerpoint/2010/main">
    <mc:Choice Requires="p14">
      <p:transition spd="slow" p14:dur="1100" advTm="35000">
        <p14:prism/>
      </p:transition>
    </mc:Choice>
    <mc:Fallback xmlns="">
      <p:transition spd="slow" advTm="35000">
        <p:fade/>
      </p:transition>
    </mc:Fallback>
  </mc:AlternateContent>
  <p:txStyles>
    <p:titleStyle>
      <a:lvl1pPr algn="ctr" rtl="0" eaLnBrk="0" fontAlgn="base" hangingPunct="0">
        <a:spcBef>
          <a:spcPct val="0"/>
        </a:spcBef>
        <a:spcAft>
          <a:spcPct val="0"/>
        </a:spcAft>
        <a:defRPr sz="33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3300">
          <a:solidFill>
            <a:schemeClr val="tx1"/>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3300">
          <a:solidFill>
            <a:schemeClr val="tx1"/>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3300">
          <a:solidFill>
            <a:schemeClr val="tx1"/>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3300">
          <a:solidFill>
            <a:schemeClr val="tx1"/>
          </a:solidFill>
          <a:latin typeface="Arial" panose="020B0604020202020204" pitchFamily="34" charset="0"/>
          <a:ea typeface="宋体" panose="02010600030101010101" pitchFamily="2" charset="-122"/>
        </a:defRPr>
      </a:lvl5pPr>
      <a:lvl6pPr marL="342900" algn="ctr" rtl="0" fontAlgn="base">
        <a:spcBef>
          <a:spcPct val="0"/>
        </a:spcBef>
        <a:spcAft>
          <a:spcPct val="0"/>
        </a:spcAft>
        <a:defRPr sz="3300">
          <a:solidFill>
            <a:schemeClr val="tx1"/>
          </a:solidFill>
          <a:latin typeface="Calibri" panose="020F0502020204030204" pitchFamily="34" charset="0"/>
          <a:ea typeface="宋体" panose="02010600030101010101" pitchFamily="2" charset="-122"/>
        </a:defRPr>
      </a:lvl6pPr>
      <a:lvl7pPr marL="685800" algn="ctr" rtl="0" fontAlgn="base">
        <a:spcBef>
          <a:spcPct val="0"/>
        </a:spcBef>
        <a:spcAft>
          <a:spcPct val="0"/>
        </a:spcAft>
        <a:defRPr sz="3300">
          <a:solidFill>
            <a:schemeClr val="tx1"/>
          </a:solidFill>
          <a:latin typeface="Calibri" panose="020F0502020204030204" pitchFamily="34" charset="0"/>
          <a:ea typeface="宋体" panose="02010600030101010101" pitchFamily="2" charset="-122"/>
        </a:defRPr>
      </a:lvl7pPr>
      <a:lvl8pPr marL="1028700" algn="ctr" rtl="0" fontAlgn="base">
        <a:spcBef>
          <a:spcPct val="0"/>
        </a:spcBef>
        <a:spcAft>
          <a:spcPct val="0"/>
        </a:spcAft>
        <a:defRPr sz="3300">
          <a:solidFill>
            <a:schemeClr val="tx1"/>
          </a:solidFill>
          <a:latin typeface="Calibri" panose="020F0502020204030204" pitchFamily="34" charset="0"/>
          <a:ea typeface="宋体" panose="02010600030101010101" pitchFamily="2" charset="-122"/>
        </a:defRPr>
      </a:lvl8pPr>
      <a:lvl9pPr marL="1371600" algn="ctr" rtl="0" fontAlgn="base">
        <a:spcBef>
          <a:spcPct val="0"/>
        </a:spcBef>
        <a:spcAft>
          <a:spcPct val="0"/>
        </a:spcAft>
        <a:defRPr sz="3300">
          <a:solidFill>
            <a:schemeClr val="tx1"/>
          </a:solidFill>
          <a:latin typeface="Calibri" panose="020F0502020204030204" pitchFamily="34" charset="0"/>
          <a:ea typeface="宋体" panose="02010600030101010101" pitchFamily="2" charset="-122"/>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mn-cs"/>
        </a:defRPr>
      </a:lvl1pPr>
      <a:lvl2pPr marL="557530" indent="-214630" algn="l" rtl="0" eaLnBrk="0" fontAlgn="base" hangingPunct="0">
        <a:spcBef>
          <a:spcPct val="20000"/>
        </a:spcBef>
        <a:spcAft>
          <a:spcPct val="0"/>
        </a:spcAft>
        <a:buFont typeface="Arial" panose="020B0604020202020204" pitchFamily="34" charset="0"/>
        <a:buChar char="–"/>
        <a:defRPr sz="2100" kern="1200">
          <a:solidFill>
            <a:schemeClr val="tx1"/>
          </a:solidFill>
          <a:latin typeface="Arial" panose="020B0604020202020204" pitchFamily="34" charset="0"/>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Arial" panose="020B0604020202020204" pitchFamily="34" charset="0"/>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Arial" panose="020B0604020202020204" pitchFamily="34" charset="0"/>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圆角矩形 23"/>
          <p:cNvSpPr/>
          <p:nvPr/>
        </p:nvSpPr>
        <p:spPr>
          <a:xfrm rot="2700000">
            <a:off x="7474061" y="4221928"/>
            <a:ext cx="399563" cy="399563"/>
          </a:xfrm>
          <a:prstGeom prst="roundRect">
            <a:avLst>
              <a:gd name="adj" fmla="val 4810"/>
            </a:avLst>
          </a:prstGeom>
          <a:solidFill>
            <a:srgbClr val="9C9899"/>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7" name="圆角矩形 16"/>
          <p:cNvSpPr/>
          <p:nvPr/>
        </p:nvSpPr>
        <p:spPr>
          <a:xfrm rot="2700000">
            <a:off x="6430345" y="1140972"/>
            <a:ext cx="1323803" cy="1323803"/>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0" name="圆角矩形 19"/>
          <p:cNvSpPr/>
          <p:nvPr/>
        </p:nvSpPr>
        <p:spPr>
          <a:xfrm rot="2700000">
            <a:off x="5699113" y="2947008"/>
            <a:ext cx="1221683" cy="1221683"/>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1" name="圆角矩形 20"/>
          <p:cNvSpPr/>
          <p:nvPr/>
        </p:nvSpPr>
        <p:spPr>
          <a:xfrm rot="2700000">
            <a:off x="7279982" y="2731542"/>
            <a:ext cx="840595" cy="84059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2" name="圆角矩形 21"/>
          <p:cNvSpPr/>
          <p:nvPr/>
        </p:nvSpPr>
        <p:spPr>
          <a:xfrm rot="2700000">
            <a:off x="7859058" y="2034386"/>
            <a:ext cx="636431" cy="636431"/>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7942044" y="729761"/>
            <a:ext cx="532017" cy="532017"/>
          </a:xfrm>
          <a:prstGeom prst="roundRect">
            <a:avLst>
              <a:gd name="adj" fmla="val 4810"/>
            </a:avLst>
          </a:prstGeom>
          <a:solidFill>
            <a:schemeClr val="bg1">
              <a:lumMod val="6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 name="圆角矩形 2"/>
          <p:cNvSpPr/>
          <p:nvPr/>
        </p:nvSpPr>
        <p:spPr>
          <a:xfrm rot="18900000">
            <a:off x="-1205537" y="92970"/>
            <a:ext cx="2151435" cy="2065377"/>
          </a:xfrm>
          <a:prstGeom prst="roundRect">
            <a:avLst>
              <a:gd name="adj" fmla="val 8219"/>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6" name="圆角矩形 5"/>
          <p:cNvSpPr/>
          <p:nvPr/>
        </p:nvSpPr>
        <p:spPr>
          <a:xfrm rot="18900000">
            <a:off x="967987" y="-869121"/>
            <a:ext cx="1425327" cy="1368314"/>
          </a:xfrm>
          <a:prstGeom prst="roundRect">
            <a:avLst>
              <a:gd name="adj" fmla="val 8219"/>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8" name="圆角矩形 7"/>
          <p:cNvSpPr/>
          <p:nvPr/>
        </p:nvSpPr>
        <p:spPr>
          <a:xfrm rot="2700000">
            <a:off x="5569230" y="451226"/>
            <a:ext cx="539452" cy="53945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9" name="圆角矩形 8"/>
          <p:cNvSpPr/>
          <p:nvPr/>
        </p:nvSpPr>
        <p:spPr>
          <a:xfrm rot="2700000">
            <a:off x="7924084" y="441189"/>
            <a:ext cx="539452" cy="53945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0" name="圆角矩形 9"/>
          <p:cNvSpPr/>
          <p:nvPr/>
        </p:nvSpPr>
        <p:spPr>
          <a:xfrm rot="2700000">
            <a:off x="7875903" y="1686659"/>
            <a:ext cx="593998" cy="593998"/>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1" name="圆角矩形 10"/>
          <p:cNvSpPr/>
          <p:nvPr/>
        </p:nvSpPr>
        <p:spPr>
          <a:xfrm rot="2700000">
            <a:off x="6430345" y="757754"/>
            <a:ext cx="1323803" cy="1323803"/>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2" name="圆角矩形 11"/>
          <p:cNvSpPr/>
          <p:nvPr/>
        </p:nvSpPr>
        <p:spPr>
          <a:xfrm rot="2700000">
            <a:off x="7651901" y="2748553"/>
            <a:ext cx="806575" cy="806575"/>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3" name="圆角矩形 12"/>
          <p:cNvSpPr/>
          <p:nvPr/>
        </p:nvSpPr>
        <p:spPr>
          <a:xfrm rot="2700000">
            <a:off x="5702325" y="3377079"/>
            <a:ext cx="1182098" cy="1182098"/>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4" name="圆角矩形 13"/>
          <p:cNvSpPr/>
          <p:nvPr/>
        </p:nvSpPr>
        <p:spPr>
          <a:xfrm rot="2700000">
            <a:off x="4391728" y="3680354"/>
            <a:ext cx="637272" cy="63727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5" name="圆角矩形 14"/>
          <p:cNvSpPr/>
          <p:nvPr/>
        </p:nvSpPr>
        <p:spPr>
          <a:xfrm rot="2700000">
            <a:off x="8304885" y="4287910"/>
            <a:ext cx="637272" cy="63727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6" name="圆角矩形 15"/>
          <p:cNvSpPr/>
          <p:nvPr/>
        </p:nvSpPr>
        <p:spPr>
          <a:xfrm rot="2700000">
            <a:off x="7432318" y="3741845"/>
            <a:ext cx="507367" cy="507367"/>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5" name="圆角矩形 24"/>
          <p:cNvSpPr/>
          <p:nvPr/>
        </p:nvSpPr>
        <p:spPr>
          <a:xfrm rot="2700000">
            <a:off x="5329029" y="4407508"/>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8302864" y="3845760"/>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8313355" y="1108110"/>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8" name="圆角矩形 27"/>
          <p:cNvSpPr/>
          <p:nvPr/>
        </p:nvSpPr>
        <p:spPr>
          <a:xfrm rot="2700000">
            <a:off x="6484684" y="2775838"/>
            <a:ext cx="256950" cy="256950"/>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9" name="矩形 28"/>
          <p:cNvSpPr/>
          <p:nvPr/>
        </p:nvSpPr>
        <p:spPr>
          <a:xfrm>
            <a:off x="1675773" y="4012217"/>
            <a:ext cx="992579" cy="253916"/>
          </a:xfrm>
          <a:prstGeom prst="rect">
            <a:avLst/>
          </a:prstGeom>
        </p:spPr>
        <p:txBody>
          <a:bodyPr wrap="none">
            <a:spAutoFit/>
          </a:bodyPr>
          <a:lstStyle/>
          <a:p>
            <a:pPr algn="l"/>
            <a:r>
              <a:rPr lang="zh-CN" altLang="en-US" sz="105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rPr>
              <a:t>汇报人：王雷</a:t>
            </a:r>
          </a:p>
        </p:txBody>
      </p:sp>
      <p:sp>
        <p:nvSpPr>
          <p:cNvPr id="31" name="矩形 30"/>
          <p:cNvSpPr/>
          <p:nvPr/>
        </p:nvSpPr>
        <p:spPr>
          <a:xfrm>
            <a:off x="933753" y="1462665"/>
            <a:ext cx="5213983" cy="1780523"/>
          </a:xfrm>
          <a:prstGeom prst="rect">
            <a:avLst/>
          </a:prstGeom>
        </p:spPr>
        <p:txBody>
          <a:bodyPr wrap="square" lIns="91284" tIns="45642" rIns="91284" bIns="45642">
            <a:spAutoFit/>
          </a:bodyPr>
          <a:lstStyle/>
          <a:p>
            <a:r>
              <a:rPr lang="en-US" altLang="zh-CN" sz="3657" b="1" dirty="0">
                <a:solidFill>
                  <a:srgbClr val="376092"/>
                </a:solidFill>
                <a:latin typeface="微软雅黑" panose="020B0503020204020204" pitchFamily="34" charset="-122"/>
                <a:ea typeface="微软雅黑" panose="020B0503020204020204" pitchFamily="34" charset="-122"/>
                <a:cs typeface="+mn-ea"/>
                <a:sym typeface="+mn-lt"/>
              </a:rPr>
              <a:t>Osmoregulation </a:t>
            </a:r>
            <a:r>
              <a:rPr lang="en-US" altLang="zh-CN" sz="3657" b="1" dirty="0">
                <a:latin typeface="微软雅黑" panose="020B0503020204020204" pitchFamily="34" charset="-122"/>
                <a:ea typeface="微软雅黑" panose="020B0503020204020204" pitchFamily="34" charset="-122"/>
                <a:cs typeface="+mn-ea"/>
                <a:sym typeface="+mn-lt"/>
              </a:rPr>
              <a:t>in elasmobranchs and </a:t>
            </a:r>
            <a:r>
              <a:rPr lang="en-US" altLang="zh-CN" sz="3657" b="1" dirty="0" err="1">
                <a:latin typeface="微软雅黑" panose="020B0503020204020204" pitchFamily="34" charset="-122"/>
                <a:ea typeface="微软雅黑" panose="020B0503020204020204" pitchFamily="34" charset="-122"/>
                <a:cs typeface="+mn-ea"/>
                <a:sym typeface="+mn-lt"/>
              </a:rPr>
              <a:t>teleosts</a:t>
            </a:r>
            <a:endParaRPr lang="zh-CN" altLang="en-US" sz="3657" b="1" dirty="0">
              <a:latin typeface="微软雅黑" panose="020B0503020204020204" pitchFamily="34" charset="-122"/>
              <a:ea typeface="微软雅黑" panose="020B0503020204020204" pitchFamily="34" charset="-122"/>
              <a:cs typeface="+mn-ea"/>
              <a:sym typeface="+mn-lt"/>
            </a:endParaRPr>
          </a:p>
        </p:txBody>
      </p:sp>
      <p:grpSp>
        <p:nvGrpSpPr>
          <p:cNvPr id="45" name="组合 44"/>
          <p:cNvGrpSpPr/>
          <p:nvPr/>
        </p:nvGrpSpPr>
        <p:grpSpPr>
          <a:xfrm>
            <a:off x="1262040" y="4032508"/>
            <a:ext cx="260310" cy="224405"/>
            <a:chOff x="3484568" y="3959609"/>
            <a:chExt cx="539308" cy="464921"/>
          </a:xfrm>
        </p:grpSpPr>
        <p:sp>
          <p:nvSpPr>
            <p:cNvPr id="46" name="六边形 45"/>
            <p:cNvSpPr/>
            <p:nvPr/>
          </p:nvSpPr>
          <p:spPr>
            <a:xfrm>
              <a:off x="3484568" y="3959609"/>
              <a:ext cx="539308" cy="464921"/>
            </a:xfrm>
            <a:prstGeom prst="hexagon">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latin typeface="微软雅黑" panose="020B0503020204020204" pitchFamily="34" charset="-122"/>
                <a:ea typeface="微软雅黑" panose="020B0503020204020204" pitchFamily="34" charset="-122"/>
                <a:cs typeface="+mn-ea"/>
                <a:sym typeface="+mn-lt"/>
              </a:endParaRPr>
            </a:p>
          </p:txBody>
        </p:sp>
        <p:sp>
          <p:nvSpPr>
            <p:cNvPr id="47" name="Freeform 96"/>
            <p:cNvSpPr>
              <a:spLocks noChangeArrowheads="1"/>
            </p:cNvSpPr>
            <p:nvPr/>
          </p:nvSpPr>
          <p:spPr bwMode="auto">
            <a:xfrm>
              <a:off x="3621202" y="4063904"/>
              <a:ext cx="266040" cy="256330"/>
            </a:xfrm>
            <a:custGeom>
              <a:avLst/>
              <a:gdLst>
                <a:gd name="T0" fmla="*/ 78442719 w 602"/>
                <a:gd name="T1" fmla="*/ 71923702 h 580"/>
                <a:gd name="T2" fmla="*/ 78442719 w 602"/>
                <a:gd name="T3" fmla="*/ 71923702 h 580"/>
                <a:gd name="T4" fmla="*/ 78442719 w 602"/>
                <a:gd name="T5" fmla="*/ 71923702 h 580"/>
                <a:gd name="T6" fmla="*/ 74657633 w 602"/>
                <a:gd name="T7" fmla="*/ 75578543 h 580"/>
                <a:gd name="T8" fmla="*/ 3654665 w 602"/>
                <a:gd name="T9" fmla="*/ 75578543 h 580"/>
                <a:gd name="T10" fmla="*/ 0 w 602"/>
                <a:gd name="T11" fmla="*/ 71923702 h 580"/>
                <a:gd name="T12" fmla="*/ 0 w 602"/>
                <a:gd name="T13" fmla="*/ 71923702 h 580"/>
                <a:gd name="T14" fmla="*/ 0 w 602"/>
                <a:gd name="T15" fmla="*/ 71923702 h 580"/>
                <a:gd name="T16" fmla="*/ 10180751 w 602"/>
                <a:gd name="T17" fmla="*/ 53518347 h 580"/>
                <a:gd name="T18" fmla="*/ 21274806 w 602"/>
                <a:gd name="T19" fmla="*/ 49733080 h 580"/>
                <a:gd name="T20" fmla="*/ 30411109 w 602"/>
                <a:gd name="T21" fmla="*/ 46077877 h 580"/>
                <a:gd name="T22" fmla="*/ 30411109 w 602"/>
                <a:gd name="T23" fmla="*/ 38637768 h 580"/>
                <a:gd name="T24" fmla="*/ 26756804 w 602"/>
                <a:gd name="T25" fmla="*/ 29500304 h 580"/>
                <a:gd name="T26" fmla="*/ 24929472 w 602"/>
                <a:gd name="T27" fmla="*/ 25845463 h 580"/>
                <a:gd name="T28" fmla="*/ 25843138 w 602"/>
                <a:gd name="T29" fmla="*/ 19318704 h 580"/>
                <a:gd name="T30" fmla="*/ 24929472 w 602"/>
                <a:gd name="T31" fmla="*/ 12009021 h 580"/>
                <a:gd name="T32" fmla="*/ 39678193 w 602"/>
                <a:gd name="T33" fmla="*/ 0 h 580"/>
                <a:gd name="T34" fmla="*/ 53513248 w 602"/>
                <a:gd name="T35" fmla="*/ 12009021 h 580"/>
                <a:gd name="T36" fmla="*/ 52599581 w 602"/>
                <a:gd name="T37" fmla="*/ 19318704 h 580"/>
                <a:gd name="T38" fmla="*/ 54426914 w 602"/>
                <a:gd name="T39" fmla="*/ 25845463 h 580"/>
                <a:gd name="T40" fmla="*/ 51685915 w 602"/>
                <a:gd name="T41" fmla="*/ 29500304 h 580"/>
                <a:gd name="T42" fmla="*/ 48031249 w 602"/>
                <a:gd name="T43" fmla="*/ 38637768 h 580"/>
                <a:gd name="T44" fmla="*/ 48031249 w 602"/>
                <a:gd name="T45" fmla="*/ 46077877 h 580"/>
                <a:gd name="T46" fmla="*/ 57167913 w 602"/>
                <a:gd name="T47" fmla="*/ 49733080 h 580"/>
                <a:gd name="T48" fmla="*/ 69175635 w 602"/>
                <a:gd name="T49" fmla="*/ 53518347 h 580"/>
                <a:gd name="T50" fmla="*/ 78442719 w 602"/>
                <a:gd name="T51" fmla="*/ 71923702 h 5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02" h="580">
                  <a:moveTo>
                    <a:pt x="601" y="551"/>
                  </a:moveTo>
                  <a:lnTo>
                    <a:pt x="601" y="551"/>
                  </a:lnTo>
                  <a:cubicBezTo>
                    <a:pt x="601" y="572"/>
                    <a:pt x="594" y="579"/>
                    <a:pt x="572" y="579"/>
                  </a:cubicBezTo>
                  <a:cubicBezTo>
                    <a:pt x="28" y="579"/>
                    <a:pt x="28" y="579"/>
                    <a:pt x="28" y="579"/>
                  </a:cubicBezTo>
                  <a:cubicBezTo>
                    <a:pt x="14" y="579"/>
                    <a:pt x="0" y="572"/>
                    <a:pt x="0" y="551"/>
                  </a:cubicBezTo>
                  <a:cubicBezTo>
                    <a:pt x="0" y="551"/>
                    <a:pt x="0" y="452"/>
                    <a:pt x="78" y="410"/>
                  </a:cubicBezTo>
                  <a:cubicBezTo>
                    <a:pt x="120" y="388"/>
                    <a:pt x="106" y="410"/>
                    <a:pt x="163" y="381"/>
                  </a:cubicBezTo>
                  <a:cubicBezTo>
                    <a:pt x="219" y="360"/>
                    <a:pt x="233" y="353"/>
                    <a:pt x="233" y="353"/>
                  </a:cubicBezTo>
                  <a:cubicBezTo>
                    <a:pt x="233" y="296"/>
                    <a:pt x="233" y="296"/>
                    <a:pt x="233" y="296"/>
                  </a:cubicBezTo>
                  <a:cubicBezTo>
                    <a:pt x="233" y="296"/>
                    <a:pt x="212" y="275"/>
                    <a:pt x="205" y="226"/>
                  </a:cubicBezTo>
                  <a:cubicBezTo>
                    <a:pt x="191" y="233"/>
                    <a:pt x="191" y="212"/>
                    <a:pt x="191" y="198"/>
                  </a:cubicBezTo>
                  <a:cubicBezTo>
                    <a:pt x="191" y="183"/>
                    <a:pt x="184" y="148"/>
                    <a:pt x="198" y="148"/>
                  </a:cubicBezTo>
                  <a:cubicBezTo>
                    <a:pt x="191" y="127"/>
                    <a:pt x="191" y="99"/>
                    <a:pt x="191" y="92"/>
                  </a:cubicBezTo>
                  <a:cubicBezTo>
                    <a:pt x="198" y="49"/>
                    <a:pt x="240" y="0"/>
                    <a:pt x="304" y="0"/>
                  </a:cubicBezTo>
                  <a:cubicBezTo>
                    <a:pt x="375" y="0"/>
                    <a:pt x="410" y="49"/>
                    <a:pt x="410" y="92"/>
                  </a:cubicBezTo>
                  <a:cubicBezTo>
                    <a:pt x="410" y="99"/>
                    <a:pt x="410" y="127"/>
                    <a:pt x="403" y="148"/>
                  </a:cubicBezTo>
                  <a:cubicBezTo>
                    <a:pt x="424" y="148"/>
                    <a:pt x="417" y="183"/>
                    <a:pt x="417" y="198"/>
                  </a:cubicBezTo>
                  <a:cubicBezTo>
                    <a:pt x="417" y="212"/>
                    <a:pt x="410" y="233"/>
                    <a:pt x="396" y="226"/>
                  </a:cubicBezTo>
                  <a:cubicBezTo>
                    <a:pt x="389" y="275"/>
                    <a:pt x="368" y="296"/>
                    <a:pt x="368" y="296"/>
                  </a:cubicBezTo>
                  <a:cubicBezTo>
                    <a:pt x="368" y="353"/>
                    <a:pt x="368" y="353"/>
                    <a:pt x="368" y="353"/>
                  </a:cubicBezTo>
                  <a:cubicBezTo>
                    <a:pt x="368" y="353"/>
                    <a:pt x="382" y="360"/>
                    <a:pt x="438" y="381"/>
                  </a:cubicBezTo>
                  <a:cubicBezTo>
                    <a:pt x="502" y="410"/>
                    <a:pt x="481" y="388"/>
                    <a:pt x="530" y="410"/>
                  </a:cubicBezTo>
                  <a:cubicBezTo>
                    <a:pt x="601" y="452"/>
                    <a:pt x="601" y="551"/>
                    <a:pt x="601" y="551"/>
                  </a:cubicBezTo>
                </a:path>
              </a:pathLst>
            </a:custGeom>
            <a:solidFill>
              <a:schemeClr val="bg1"/>
            </a:solidFill>
            <a:ln>
              <a:noFill/>
            </a:ln>
          </p:spPr>
          <p:txBody>
            <a:bodyPr wrap="none" lIns="34290" tIns="17145" rIns="34290" bIns="17145" anchor="ctr"/>
            <a:lstStyle/>
            <a:p>
              <a:endParaRPr lang="en-US" sz="1600" dirty="0">
                <a:latin typeface="微软雅黑" panose="020B0503020204020204" pitchFamily="34" charset="-122"/>
                <a:ea typeface="微软雅黑" panose="020B0503020204020204" pitchFamily="34" charset="-122"/>
                <a:cs typeface="+mn-ea"/>
                <a:sym typeface="+mn-lt"/>
              </a:endParaRPr>
            </a:p>
          </p:txBody>
        </p:sp>
      </p:grpSp>
    </p:spTree>
    <p:extLst>
      <p:ext uri="{BB962C8B-B14F-4D97-AF65-F5344CB8AC3E}">
        <p14:creationId xmlns:p14="http://schemas.microsoft.com/office/powerpoint/2010/main" val="1461910154"/>
      </p:ext>
    </p:extLst>
  </p:cSld>
  <p:clrMapOvr>
    <a:masterClrMapping/>
  </p:clrMapOvr>
  <mc:AlternateContent xmlns:mc="http://schemas.openxmlformats.org/markup-compatibility/2006" xmlns:p14="http://schemas.microsoft.com/office/powerpoint/2010/main">
    <mc:Choice Requires="p14">
      <p:transition spd="slow" p14:dur="1750">
        <p14:vortex dir="r"/>
      </p:transition>
    </mc:Choice>
    <mc:Fallback xmlns="">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14:presetBounceEnd="40000">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14:bounceEnd="40000">
                                          <p:cBhvr additive="base">
                                            <p:cTn id="15" dur="750" fill="hold"/>
                                            <p:tgtEl>
                                              <p:spTgt spid="24"/>
                                            </p:tgtEl>
                                            <p:attrNameLst>
                                              <p:attrName>ppt_x</p:attrName>
                                            </p:attrNameLst>
                                          </p:cBhvr>
                                          <p:tavLst>
                                            <p:tav tm="0">
                                              <p:val>
                                                <p:strVal val="#ppt_x"/>
                                              </p:val>
                                            </p:tav>
                                            <p:tav tm="100000">
                                              <p:val>
                                                <p:strVal val="#ppt_x"/>
                                              </p:val>
                                            </p:tav>
                                          </p:tavLst>
                                        </p:anim>
                                        <p:anim calcmode="lin" valueType="num" p14:bounceEnd="40000">
                                          <p:cBhvr additive="base">
                                            <p:cTn id="16" dur="750" fill="hold"/>
                                            <p:tgtEl>
                                              <p:spTgt spid="2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14:presetBounceEnd="40000">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14:bounceEnd="40000">
                                          <p:cBhvr additive="base">
                                            <p:cTn id="19" dur="750" fill="hold"/>
                                            <p:tgtEl>
                                              <p:spTgt spid="17"/>
                                            </p:tgtEl>
                                            <p:attrNameLst>
                                              <p:attrName>ppt_x</p:attrName>
                                            </p:attrNameLst>
                                          </p:cBhvr>
                                          <p:tavLst>
                                            <p:tav tm="0">
                                              <p:val>
                                                <p:strVal val="#ppt_x"/>
                                              </p:val>
                                            </p:tav>
                                            <p:tav tm="100000">
                                              <p:val>
                                                <p:strVal val="#ppt_x"/>
                                              </p:val>
                                            </p:tav>
                                          </p:tavLst>
                                        </p:anim>
                                        <p:anim calcmode="lin" valueType="num" p14:bounceEnd="40000">
                                          <p:cBhvr additive="base">
                                            <p:cTn id="20" dur="75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2" fill="hold" grpId="0" nodeType="withEffect" p14:presetBounceEnd="40000">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14:bounceEnd="40000">
                                          <p:cBhvr additive="base">
                                            <p:cTn id="23" dur="750" fill="hold"/>
                                            <p:tgtEl>
                                              <p:spTgt spid="20"/>
                                            </p:tgtEl>
                                            <p:attrNameLst>
                                              <p:attrName>ppt_x</p:attrName>
                                            </p:attrNameLst>
                                          </p:cBhvr>
                                          <p:tavLst>
                                            <p:tav tm="0">
                                              <p:val>
                                                <p:strVal val="1+#ppt_w/2"/>
                                              </p:val>
                                            </p:tav>
                                            <p:tav tm="100000">
                                              <p:val>
                                                <p:strVal val="#ppt_x"/>
                                              </p:val>
                                            </p:tav>
                                          </p:tavLst>
                                        </p:anim>
                                        <p:anim calcmode="lin" valueType="num" p14:bounceEnd="40000">
                                          <p:cBhvr additive="base">
                                            <p:cTn id="24" dur="750" fill="hold"/>
                                            <p:tgtEl>
                                              <p:spTgt spid="2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14:presetBounceEnd="40000">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14:bounceEnd="40000">
                                          <p:cBhvr additive="base">
                                            <p:cTn id="27" dur="750" fill="hold"/>
                                            <p:tgtEl>
                                              <p:spTgt spid="21"/>
                                            </p:tgtEl>
                                            <p:attrNameLst>
                                              <p:attrName>ppt_x</p:attrName>
                                            </p:attrNameLst>
                                          </p:cBhvr>
                                          <p:tavLst>
                                            <p:tav tm="0">
                                              <p:val>
                                                <p:strVal val="1+#ppt_w/2"/>
                                              </p:val>
                                            </p:tav>
                                            <p:tav tm="100000">
                                              <p:val>
                                                <p:strVal val="#ppt_x"/>
                                              </p:val>
                                            </p:tav>
                                          </p:tavLst>
                                        </p:anim>
                                        <p:anim calcmode="lin" valueType="num" p14:bounceEnd="40000">
                                          <p:cBhvr additive="base">
                                            <p:cTn id="28" dur="750" fill="hold"/>
                                            <p:tgtEl>
                                              <p:spTgt spid="2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14:presetBounceEnd="40000">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14:bounceEnd="40000">
                                          <p:cBhvr additive="base">
                                            <p:cTn id="31" dur="750" fill="hold"/>
                                            <p:tgtEl>
                                              <p:spTgt spid="22"/>
                                            </p:tgtEl>
                                            <p:attrNameLst>
                                              <p:attrName>ppt_x</p:attrName>
                                            </p:attrNameLst>
                                          </p:cBhvr>
                                          <p:tavLst>
                                            <p:tav tm="0">
                                              <p:val>
                                                <p:strVal val="1+#ppt_w/2"/>
                                              </p:val>
                                            </p:tav>
                                            <p:tav tm="100000">
                                              <p:val>
                                                <p:strVal val="#ppt_x"/>
                                              </p:val>
                                            </p:tav>
                                          </p:tavLst>
                                        </p:anim>
                                        <p:anim calcmode="lin" valueType="num" p14:bounceEnd="40000">
                                          <p:cBhvr additive="base">
                                            <p:cTn id="32" dur="750" fill="hold"/>
                                            <p:tgtEl>
                                              <p:spTgt spid="22"/>
                                            </p:tgtEl>
                                            <p:attrNameLst>
                                              <p:attrName>ppt_y</p:attrName>
                                            </p:attrNameLst>
                                          </p:cBhvr>
                                          <p:tavLst>
                                            <p:tav tm="0">
                                              <p:val>
                                                <p:strVal val="#ppt_y"/>
                                              </p:val>
                                            </p:tav>
                                            <p:tav tm="100000">
                                              <p:val>
                                                <p:strVal val="#ppt_y"/>
                                              </p:val>
                                            </p:tav>
                                          </p:tavLst>
                                        </p:anim>
                                      </p:childTnLst>
                                    </p:cTn>
                                  </p:par>
                                  <p:par>
                                    <p:cTn id="33" presetID="2" presetClass="entr" presetSubtype="3" fill="hold" grpId="0" nodeType="withEffect" p14:presetBounceEnd="40000">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14:bounceEnd="40000">
                                          <p:cBhvr additive="base">
                                            <p:cTn id="35" dur="750" fill="hold"/>
                                            <p:tgtEl>
                                              <p:spTgt spid="23"/>
                                            </p:tgtEl>
                                            <p:attrNameLst>
                                              <p:attrName>ppt_x</p:attrName>
                                            </p:attrNameLst>
                                          </p:cBhvr>
                                          <p:tavLst>
                                            <p:tav tm="0">
                                              <p:val>
                                                <p:strVal val="1+#ppt_w/2"/>
                                              </p:val>
                                            </p:tav>
                                            <p:tav tm="100000">
                                              <p:val>
                                                <p:strVal val="#ppt_x"/>
                                              </p:val>
                                            </p:tav>
                                          </p:tavLst>
                                        </p:anim>
                                        <p:anim calcmode="lin" valueType="num" p14:bounceEnd="40000">
                                          <p:cBhvr additive="base">
                                            <p:cTn id="36" dur="750" fill="hold"/>
                                            <p:tgtEl>
                                              <p:spTgt spid="23"/>
                                            </p:tgtEl>
                                            <p:attrNameLst>
                                              <p:attrName>ppt_y</p:attrName>
                                            </p:attrNameLst>
                                          </p:cBhvr>
                                          <p:tavLst>
                                            <p:tav tm="0">
                                              <p:val>
                                                <p:strVal val="0-#ppt_h/2"/>
                                              </p:val>
                                            </p:tav>
                                            <p:tav tm="100000">
                                              <p:val>
                                                <p:strVal val="#ppt_y"/>
                                              </p:val>
                                            </p:tav>
                                          </p:tavLst>
                                        </p:anim>
                                      </p:childTnLst>
                                    </p:cTn>
                                  </p:par>
                                  <p:par>
                                    <p:cTn id="37" presetID="2" presetClass="entr" presetSubtype="3" fill="hold" grpId="0" nodeType="withEffect" p14:presetBounceEnd="40000">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14:bounceEnd="40000">
                                          <p:cBhvr additive="base">
                                            <p:cTn id="39" dur="750" fill="hold"/>
                                            <p:tgtEl>
                                              <p:spTgt spid="8"/>
                                            </p:tgtEl>
                                            <p:attrNameLst>
                                              <p:attrName>ppt_x</p:attrName>
                                            </p:attrNameLst>
                                          </p:cBhvr>
                                          <p:tavLst>
                                            <p:tav tm="0">
                                              <p:val>
                                                <p:strVal val="1+#ppt_w/2"/>
                                              </p:val>
                                            </p:tav>
                                            <p:tav tm="100000">
                                              <p:val>
                                                <p:strVal val="#ppt_x"/>
                                              </p:val>
                                            </p:tav>
                                          </p:tavLst>
                                        </p:anim>
                                        <p:anim calcmode="lin" valueType="num" p14:bounceEnd="40000">
                                          <p:cBhvr additive="base">
                                            <p:cTn id="40" dur="750" fill="hold"/>
                                            <p:tgtEl>
                                              <p:spTgt spid="8"/>
                                            </p:tgtEl>
                                            <p:attrNameLst>
                                              <p:attrName>ppt_y</p:attrName>
                                            </p:attrNameLst>
                                          </p:cBhvr>
                                          <p:tavLst>
                                            <p:tav tm="0">
                                              <p:val>
                                                <p:strVal val="0-#ppt_h/2"/>
                                              </p:val>
                                            </p:tav>
                                            <p:tav tm="100000">
                                              <p:val>
                                                <p:strVal val="#ppt_y"/>
                                              </p:val>
                                            </p:tav>
                                          </p:tavLst>
                                        </p:anim>
                                      </p:childTnLst>
                                    </p:cTn>
                                  </p:par>
                                  <p:par>
                                    <p:cTn id="41" presetID="2" presetClass="entr" presetSubtype="3" fill="hold" grpId="0" nodeType="withEffect" p14:presetBounceEnd="40000">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14:bounceEnd="40000">
                                          <p:cBhvr additive="base">
                                            <p:cTn id="43" dur="750" fill="hold"/>
                                            <p:tgtEl>
                                              <p:spTgt spid="9"/>
                                            </p:tgtEl>
                                            <p:attrNameLst>
                                              <p:attrName>ppt_x</p:attrName>
                                            </p:attrNameLst>
                                          </p:cBhvr>
                                          <p:tavLst>
                                            <p:tav tm="0">
                                              <p:val>
                                                <p:strVal val="1+#ppt_w/2"/>
                                              </p:val>
                                            </p:tav>
                                            <p:tav tm="100000">
                                              <p:val>
                                                <p:strVal val="#ppt_x"/>
                                              </p:val>
                                            </p:tav>
                                          </p:tavLst>
                                        </p:anim>
                                        <p:anim calcmode="lin" valueType="num" p14:bounceEnd="40000">
                                          <p:cBhvr additive="base">
                                            <p:cTn id="44" dur="750" fill="hold"/>
                                            <p:tgtEl>
                                              <p:spTgt spid="9"/>
                                            </p:tgtEl>
                                            <p:attrNameLst>
                                              <p:attrName>ppt_y</p:attrName>
                                            </p:attrNameLst>
                                          </p:cBhvr>
                                          <p:tavLst>
                                            <p:tav tm="0">
                                              <p:val>
                                                <p:strVal val="0-#ppt_h/2"/>
                                              </p:val>
                                            </p:tav>
                                            <p:tav tm="100000">
                                              <p:val>
                                                <p:strVal val="#ppt_y"/>
                                              </p:val>
                                            </p:tav>
                                          </p:tavLst>
                                        </p:anim>
                                      </p:childTnLst>
                                    </p:cTn>
                                  </p:par>
                                  <p:par>
                                    <p:cTn id="45" presetID="2" presetClass="entr" presetSubtype="3" fill="hold" grpId="0" nodeType="withEffect" p14:presetBounceEnd="40000">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14:bounceEnd="40000">
                                          <p:cBhvr additive="base">
                                            <p:cTn id="47" dur="750" fill="hold"/>
                                            <p:tgtEl>
                                              <p:spTgt spid="10"/>
                                            </p:tgtEl>
                                            <p:attrNameLst>
                                              <p:attrName>ppt_x</p:attrName>
                                            </p:attrNameLst>
                                          </p:cBhvr>
                                          <p:tavLst>
                                            <p:tav tm="0">
                                              <p:val>
                                                <p:strVal val="1+#ppt_w/2"/>
                                              </p:val>
                                            </p:tav>
                                            <p:tav tm="100000">
                                              <p:val>
                                                <p:strVal val="#ppt_x"/>
                                              </p:val>
                                            </p:tav>
                                          </p:tavLst>
                                        </p:anim>
                                        <p:anim calcmode="lin" valueType="num" p14:bounceEnd="40000">
                                          <p:cBhvr additive="base">
                                            <p:cTn id="48" dur="750" fill="hold"/>
                                            <p:tgtEl>
                                              <p:spTgt spid="10"/>
                                            </p:tgtEl>
                                            <p:attrNameLst>
                                              <p:attrName>ppt_y</p:attrName>
                                            </p:attrNameLst>
                                          </p:cBhvr>
                                          <p:tavLst>
                                            <p:tav tm="0">
                                              <p:val>
                                                <p:strVal val="0-#ppt_h/2"/>
                                              </p:val>
                                            </p:tav>
                                            <p:tav tm="100000">
                                              <p:val>
                                                <p:strVal val="#ppt_y"/>
                                              </p:val>
                                            </p:tav>
                                          </p:tavLst>
                                        </p:anim>
                                      </p:childTnLst>
                                    </p:cTn>
                                  </p:par>
                                  <p:par>
                                    <p:cTn id="49" presetID="2" presetClass="entr" presetSubtype="2" fill="hold" grpId="0" nodeType="withEffect" p14:presetBounceEnd="40000">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14:bounceEnd="40000">
                                          <p:cBhvr additive="base">
                                            <p:cTn id="51" dur="750" fill="hold"/>
                                            <p:tgtEl>
                                              <p:spTgt spid="11"/>
                                            </p:tgtEl>
                                            <p:attrNameLst>
                                              <p:attrName>ppt_x</p:attrName>
                                            </p:attrNameLst>
                                          </p:cBhvr>
                                          <p:tavLst>
                                            <p:tav tm="0">
                                              <p:val>
                                                <p:strVal val="1+#ppt_w/2"/>
                                              </p:val>
                                            </p:tav>
                                            <p:tav tm="100000">
                                              <p:val>
                                                <p:strVal val="#ppt_x"/>
                                              </p:val>
                                            </p:tav>
                                          </p:tavLst>
                                        </p:anim>
                                        <p:anim calcmode="lin" valueType="num" p14:bounceEnd="40000">
                                          <p:cBhvr additive="base">
                                            <p:cTn id="52" dur="750" fill="hold"/>
                                            <p:tgtEl>
                                              <p:spTgt spid="11"/>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14:presetBounceEnd="40000">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14:bounceEnd="40000">
                                          <p:cBhvr additive="base">
                                            <p:cTn id="55" dur="750" fill="hold"/>
                                            <p:tgtEl>
                                              <p:spTgt spid="12"/>
                                            </p:tgtEl>
                                            <p:attrNameLst>
                                              <p:attrName>ppt_x</p:attrName>
                                            </p:attrNameLst>
                                          </p:cBhvr>
                                          <p:tavLst>
                                            <p:tav tm="0">
                                              <p:val>
                                                <p:strVal val="1+#ppt_w/2"/>
                                              </p:val>
                                            </p:tav>
                                            <p:tav tm="100000">
                                              <p:val>
                                                <p:strVal val="#ppt_x"/>
                                              </p:val>
                                            </p:tav>
                                          </p:tavLst>
                                        </p:anim>
                                        <p:anim calcmode="lin" valueType="num" p14:bounceEnd="40000">
                                          <p:cBhvr additive="base">
                                            <p:cTn id="56" dur="750" fill="hold"/>
                                            <p:tgtEl>
                                              <p:spTgt spid="12"/>
                                            </p:tgtEl>
                                            <p:attrNameLst>
                                              <p:attrName>ppt_y</p:attrName>
                                            </p:attrNameLst>
                                          </p:cBhvr>
                                          <p:tavLst>
                                            <p:tav tm="0">
                                              <p:val>
                                                <p:strVal val="#ppt_y"/>
                                              </p:val>
                                            </p:tav>
                                            <p:tav tm="100000">
                                              <p:val>
                                                <p:strVal val="#ppt_y"/>
                                              </p:val>
                                            </p:tav>
                                          </p:tavLst>
                                        </p:anim>
                                      </p:childTnLst>
                                    </p:cTn>
                                  </p:par>
                                  <p:par>
                                    <p:cTn id="57" presetID="2" presetClass="entr" presetSubtype="4" fill="hold" grpId="0" nodeType="withEffect" p14:presetBounceEnd="40000">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14:bounceEnd="40000">
                                          <p:cBhvr additive="base">
                                            <p:cTn id="59" dur="750" fill="hold"/>
                                            <p:tgtEl>
                                              <p:spTgt spid="13"/>
                                            </p:tgtEl>
                                            <p:attrNameLst>
                                              <p:attrName>ppt_x</p:attrName>
                                            </p:attrNameLst>
                                          </p:cBhvr>
                                          <p:tavLst>
                                            <p:tav tm="0">
                                              <p:val>
                                                <p:strVal val="#ppt_x"/>
                                              </p:val>
                                            </p:tav>
                                            <p:tav tm="100000">
                                              <p:val>
                                                <p:strVal val="#ppt_x"/>
                                              </p:val>
                                            </p:tav>
                                          </p:tavLst>
                                        </p:anim>
                                        <p:anim calcmode="lin" valueType="num" p14:bounceEnd="40000">
                                          <p:cBhvr additive="base">
                                            <p:cTn id="60" dur="750" fill="hold"/>
                                            <p:tgtEl>
                                              <p:spTgt spid="13"/>
                                            </p:tgtEl>
                                            <p:attrNameLst>
                                              <p:attrName>ppt_y</p:attrName>
                                            </p:attrNameLst>
                                          </p:cBhvr>
                                          <p:tavLst>
                                            <p:tav tm="0">
                                              <p:val>
                                                <p:strVal val="1+#ppt_h/2"/>
                                              </p:val>
                                            </p:tav>
                                            <p:tav tm="100000">
                                              <p:val>
                                                <p:strVal val="#ppt_y"/>
                                              </p:val>
                                            </p:tav>
                                          </p:tavLst>
                                        </p:anim>
                                      </p:childTnLst>
                                    </p:cTn>
                                  </p:par>
                                  <p:par>
                                    <p:cTn id="61" presetID="2" presetClass="entr" presetSubtype="6" fill="hold" grpId="0" nodeType="withEffect" p14:presetBounceEnd="40000">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14:bounceEnd="40000">
                                          <p:cBhvr additive="base">
                                            <p:cTn id="63" dur="750" fill="hold"/>
                                            <p:tgtEl>
                                              <p:spTgt spid="15"/>
                                            </p:tgtEl>
                                            <p:attrNameLst>
                                              <p:attrName>ppt_x</p:attrName>
                                            </p:attrNameLst>
                                          </p:cBhvr>
                                          <p:tavLst>
                                            <p:tav tm="0">
                                              <p:val>
                                                <p:strVal val="1+#ppt_w/2"/>
                                              </p:val>
                                            </p:tav>
                                            <p:tav tm="100000">
                                              <p:val>
                                                <p:strVal val="#ppt_x"/>
                                              </p:val>
                                            </p:tav>
                                          </p:tavLst>
                                        </p:anim>
                                        <p:anim calcmode="lin" valueType="num" p14:bounceEnd="40000">
                                          <p:cBhvr additive="base">
                                            <p:cTn id="64" dur="750" fill="hold"/>
                                            <p:tgtEl>
                                              <p:spTgt spid="15"/>
                                            </p:tgtEl>
                                            <p:attrNameLst>
                                              <p:attrName>ppt_y</p:attrName>
                                            </p:attrNameLst>
                                          </p:cBhvr>
                                          <p:tavLst>
                                            <p:tav tm="0">
                                              <p:val>
                                                <p:strVal val="1+#ppt_h/2"/>
                                              </p:val>
                                            </p:tav>
                                            <p:tav tm="100000">
                                              <p:val>
                                                <p:strVal val="#ppt_y"/>
                                              </p:val>
                                            </p:tav>
                                          </p:tavLst>
                                        </p:anim>
                                      </p:childTnLst>
                                    </p:cTn>
                                  </p:par>
                                  <p:par>
                                    <p:cTn id="65" presetID="2" presetClass="entr" presetSubtype="6" fill="hold" grpId="0" nodeType="withEffect" p14:presetBounceEnd="40000">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14:bounceEnd="40000">
                                          <p:cBhvr additive="base">
                                            <p:cTn id="67" dur="750" fill="hold"/>
                                            <p:tgtEl>
                                              <p:spTgt spid="16"/>
                                            </p:tgtEl>
                                            <p:attrNameLst>
                                              <p:attrName>ppt_x</p:attrName>
                                            </p:attrNameLst>
                                          </p:cBhvr>
                                          <p:tavLst>
                                            <p:tav tm="0">
                                              <p:val>
                                                <p:strVal val="1+#ppt_w/2"/>
                                              </p:val>
                                            </p:tav>
                                            <p:tav tm="100000">
                                              <p:val>
                                                <p:strVal val="#ppt_x"/>
                                              </p:val>
                                            </p:tav>
                                          </p:tavLst>
                                        </p:anim>
                                        <p:anim calcmode="lin" valueType="num" p14:bounceEnd="40000">
                                          <p:cBhvr additive="base">
                                            <p:cTn id="68" dur="750" fill="hold"/>
                                            <p:tgtEl>
                                              <p:spTgt spid="1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14:presetBounceEnd="40000">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14:bounceEnd="40000">
                                          <p:cBhvr additive="base">
                                            <p:cTn id="71" dur="750" fill="hold"/>
                                            <p:tgtEl>
                                              <p:spTgt spid="25"/>
                                            </p:tgtEl>
                                            <p:attrNameLst>
                                              <p:attrName>ppt_x</p:attrName>
                                            </p:attrNameLst>
                                          </p:cBhvr>
                                          <p:tavLst>
                                            <p:tav tm="0">
                                              <p:val>
                                                <p:strVal val="#ppt_x"/>
                                              </p:val>
                                            </p:tav>
                                            <p:tav tm="100000">
                                              <p:val>
                                                <p:strVal val="#ppt_x"/>
                                              </p:val>
                                            </p:tav>
                                          </p:tavLst>
                                        </p:anim>
                                        <p:anim calcmode="lin" valueType="num" p14:bounceEnd="40000">
                                          <p:cBhvr additive="base">
                                            <p:cTn id="72" dur="750" fill="hold"/>
                                            <p:tgtEl>
                                              <p:spTgt spid="25"/>
                                            </p:tgtEl>
                                            <p:attrNameLst>
                                              <p:attrName>ppt_y</p:attrName>
                                            </p:attrNameLst>
                                          </p:cBhvr>
                                          <p:tavLst>
                                            <p:tav tm="0">
                                              <p:val>
                                                <p:strVal val="1+#ppt_h/2"/>
                                              </p:val>
                                            </p:tav>
                                            <p:tav tm="100000">
                                              <p:val>
                                                <p:strVal val="#ppt_y"/>
                                              </p:val>
                                            </p:tav>
                                          </p:tavLst>
                                        </p:anim>
                                      </p:childTnLst>
                                    </p:cTn>
                                  </p:par>
                                  <p:par>
                                    <p:cTn id="73" presetID="2" presetClass="entr" presetSubtype="6" fill="hold" grpId="0" nodeType="withEffect" p14:presetBounceEnd="40000">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14:bounceEnd="40000">
                                          <p:cBhvr additive="base">
                                            <p:cTn id="75" dur="750" fill="hold"/>
                                            <p:tgtEl>
                                              <p:spTgt spid="26"/>
                                            </p:tgtEl>
                                            <p:attrNameLst>
                                              <p:attrName>ppt_x</p:attrName>
                                            </p:attrNameLst>
                                          </p:cBhvr>
                                          <p:tavLst>
                                            <p:tav tm="0">
                                              <p:val>
                                                <p:strVal val="1+#ppt_w/2"/>
                                              </p:val>
                                            </p:tav>
                                            <p:tav tm="100000">
                                              <p:val>
                                                <p:strVal val="#ppt_x"/>
                                              </p:val>
                                            </p:tav>
                                          </p:tavLst>
                                        </p:anim>
                                        <p:anim calcmode="lin" valueType="num" p14:bounceEnd="40000">
                                          <p:cBhvr additive="base">
                                            <p:cTn id="76" dur="750" fill="hold"/>
                                            <p:tgtEl>
                                              <p:spTgt spid="26"/>
                                            </p:tgtEl>
                                            <p:attrNameLst>
                                              <p:attrName>ppt_y</p:attrName>
                                            </p:attrNameLst>
                                          </p:cBhvr>
                                          <p:tavLst>
                                            <p:tav tm="0">
                                              <p:val>
                                                <p:strVal val="1+#ppt_h/2"/>
                                              </p:val>
                                            </p:tav>
                                            <p:tav tm="100000">
                                              <p:val>
                                                <p:strVal val="#ppt_y"/>
                                              </p:val>
                                            </p:tav>
                                          </p:tavLst>
                                        </p:anim>
                                      </p:childTnLst>
                                    </p:cTn>
                                  </p:par>
                                  <p:par>
                                    <p:cTn id="77" presetID="2" presetClass="entr" presetSubtype="3" fill="hold" grpId="0" nodeType="withEffect" p14:presetBounceEnd="40000">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14:bounceEnd="40000">
                                          <p:cBhvr additive="base">
                                            <p:cTn id="79" dur="750" fill="hold"/>
                                            <p:tgtEl>
                                              <p:spTgt spid="27"/>
                                            </p:tgtEl>
                                            <p:attrNameLst>
                                              <p:attrName>ppt_x</p:attrName>
                                            </p:attrNameLst>
                                          </p:cBhvr>
                                          <p:tavLst>
                                            <p:tav tm="0">
                                              <p:val>
                                                <p:strVal val="1+#ppt_w/2"/>
                                              </p:val>
                                            </p:tav>
                                            <p:tav tm="100000">
                                              <p:val>
                                                <p:strVal val="#ppt_x"/>
                                              </p:val>
                                            </p:tav>
                                          </p:tavLst>
                                        </p:anim>
                                        <p:anim calcmode="lin" valueType="num" p14:bounceEnd="40000">
                                          <p:cBhvr additive="base">
                                            <p:cTn id="80" dur="750" fill="hold"/>
                                            <p:tgtEl>
                                              <p:spTgt spid="27"/>
                                            </p:tgtEl>
                                            <p:attrNameLst>
                                              <p:attrName>ppt_y</p:attrName>
                                            </p:attrNameLst>
                                          </p:cBhvr>
                                          <p:tavLst>
                                            <p:tav tm="0">
                                              <p:val>
                                                <p:strVal val="0-#ppt_h/2"/>
                                              </p:val>
                                            </p:tav>
                                            <p:tav tm="100000">
                                              <p:val>
                                                <p:strVal val="#ppt_y"/>
                                              </p:val>
                                            </p:tav>
                                          </p:tavLst>
                                        </p:anim>
                                      </p:childTnLst>
                                    </p:cTn>
                                  </p:par>
                                  <p:par>
                                    <p:cTn id="81" presetID="2" presetClass="entr" presetSubtype="4" fill="hold" grpId="0" nodeType="withEffect" p14:presetBounceEnd="40000">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14:bounceEnd="40000">
                                          <p:cBhvr additive="base">
                                            <p:cTn id="83" dur="750" fill="hold"/>
                                            <p:tgtEl>
                                              <p:spTgt spid="28"/>
                                            </p:tgtEl>
                                            <p:attrNameLst>
                                              <p:attrName>ppt_x</p:attrName>
                                            </p:attrNameLst>
                                          </p:cBhvr>
                                          <p:tavLst>
                                            <p:tav tm="0">
                                              <p:val>
                                                <p:strVal val="#ppt_x"/>
                                              </p:val>
                                            </p:tav>
                                            <p:tav tm="100000">
                                              <p:val>
                                                <p:strVal val="#ppt_x"/>
                                              </p:val>
                                            </p:tav>
                                          </p:tavLst>
                                        </p:anim>
                                        <p:anim calcmode="lin" valueType="num" p14:bounceEnd="40000">
                                          <p:cBhvr additive="base">
                                            <p:cTn id="84" dur="750" fill="hold"/>
                                            <p:tgtEl>
                                              <p:spTgt spid="2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14:presetBounceEnd="40000">
                                      <p:stCondLst>
                                        <p:cond delay="0"/>
                                      </p:stCondLst>
                                      <p:childTnLst>
                                        <p:set>
                                          <p:cBhvr>
                                            <p:cTn id="86" dur="1" fill="hold">
                                              <p:stCondLst>
                                                <p:cond delay="0"/>
                                              </p:stCondLst>
                                            </p:cTn>
                                            <p:tgtEl>
                                              <p:spTgt spid="14"/>
                                            </p:tgtEl>
                                            <p:attrNameLst>
                                              <p:attrName>style.visibility</p:attrName>
                                            </p:attrNameLst>
                                          </p:cBhvr>
                                          <p:to>
                                            <p:strVal val="visible"/>
                                          </p:to>
                                        </p:set>
                                        <p:anim calcmode="lin" valueType="num" p14:bounceEnd="40000">
                                          <p:cBhvr additive="base">
                                            <p:cTn id="87" dur="750" fill="hold"/>
                                            <p:tgtEl>
                                              <p:spTgt spid="14"/>
                                            </p:tgtEl>
                                            <p:attrNameLst>
                                              <p:attrName>ppt_x</p:attrName>
                                            </p:attrNameLst>
                                          </p:cBhvr>
                                          <p:tavLst>
                                            <p:tav tm="0">
                                              <p:val>
                                                <p:strVal val="#ppt_x"/>
                                              </p:val>
                                            </p:tav>
                                            <p:tav tm="100000">
                                              <p:val>
                                                <p:strVal val="#ppt_x"/>
                                              </p:val>
                                            </p:tav>
                                          </p:tavLst>
                                        </p:anim>
                                        <p:anim calcmode="lin" valueType="num" p14:bounceEnd="40000">
                                          <p:cBhvr additive="base">
                                            <p:cTn id="88" dur="750" fill="hold"/>
                                            <p:tgtEl>
                                              <p:spTgt spid="14"/>
                                            </p:tgtEl>
                                            <p:attrNameLst>
                                              <p:attrName>ppt_y</p:attrName>
                                            </p:attrNameLst>
                                          </p:cBhvr>
                                          <p:tavLst>
                                            <p:tav tm="0">
                                              <p:val>
                                                <p:strVal val="1+#ppt_h/2"/>
                                              </p:val>
                                            </p:tav>
                                            <p:tav tm="100000">
                                              <p:val>
                                                <p:strVal val="#ppt_y"/>
                                              </p:val>
                                            </p:tav>
                                          </p:tavLst>
                                        </p:anim>
                                      </p:childTnLst>
                                    </p:cTn>
                                  </p:par>
                                </p:childTnLst>
                              </p:cTn>
                            </p:par>
                            <p:par>
                              <p:cTn id="89" fill="hold">
                                <p:stCondLst>
                                  <p:cond delay="750"/>
                                </p:stCondLst>
                                <p:childTnLst>
                                  <p:par>
                                    <p:cTn id="90" presetID="41" presetClass="entr" presetSubtype="0" fill="hold" grpId="0" nodeType="afterEffect">
                                      <p:stCondLst>
                                        <p:cond delay="0"/>
                                      </p:stCondLst>
                                      <p:iterate type="lt">
                                        <p:tmPct val="10000"/>
                                      </p:iterate>
                                      <p:childTnLst>
                                        <p:set>
                                          <p:cBhvr>
                                            <p:cTn id="91" dur="1" fill="hold">
                                              <p:stCondLst>
                                                <p:cond delay="0"/>
                                              </p:stCondLst>
                                            </p:cTn>
                                            <p:tgtEl>
                                              <p:spTgt spid="31"/>
                                            </p:tgtEl>
                                            <p:attrNameLst>
                                              <p:attrName>style.visibility</p:attrName>
                                            </p:attrNameLst>
                                          </p:cBhvr>
                                          <p:to>
                                            <p:strVal val="visible"/>
                                          </p:to>
                                        </p:set>
                                        <p:anim calcmode="lin" valueType="num">
                                          <p:cBhvr>
                                            <p:cTn id="92"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93" dur="500" fill="hold"/>
                                            <p:tgtEl>
                                              <p:spTgt spid="31"/>
                                            </p:tgtEl>
                                            <p:attrNameLst>
                                              <p:attrName>ppt_y</p:attrName>
                                            </p:attrNameLst>
                                          </p:cBhvr>
                                          <p:tavLst>
                                            <p:tav tm="0">
                                              <p:val>
                                                <p:strVal val="#ppt_y"/>
                                              </p:val>
                                            </p:tav>
                                            <p:tav tm="100000">
                                              <p:val>
                                                <p:strVal val="#ppt_y"/>
                                              </p:val>
                                            </p:tav>
                                          </p:tavLst>
                                        </p:anim>
                                        <p:anim calcmode="lin" valueType="num">
                                          <p:cBhvr>
                                            <p:cTn id="94"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95"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96" dur="500" tmFilter="0,0; .5, 1; 1, 1"/>
                                            <p:tgtEl>
                                              <p:spTgt spid="31"/>
                                            </p:tgtEl>
                                          </p:cBhvr>
                                        </p:animEffect>
                                      </p:childTnLst>
                                    </p:cTn>
                                  </p:par>
                                  <p:par>
                                    <p:cTn id="97" presetID="53" presetClass="entr" presetSubtype="16" fill="hold" nodeType="withEffect">
                                      <p:stCondLst>
                                        <p:cond delay="0"/>
                                      </p:stCondLst>
                                      <p:childTnLst>
                                        <p:set>
                                          <p:cBhvr>
                                            <p:cTn id="98" dur="1" fill="hold">
                                              <p:stCondLst>
                                                <p:cond delay="0"/>
                                              </p:stCondLst>
                                            </p:cTn>
                                            <p:tgtEl>
                                              <p:spTgt spid="45"/>
                                            </p:tgtEl>
                                            <p:attrNameLst>
                                              <p:attrName>style.visibility</p:attrName>
                                            </p:attrNameLst>
                                          </p:cBhvr>
                                          <p:to>
                                            <p:strVal val="visible"/>
                                          </p:to>
                                        </p:set>
                                        <p:anim calcmode="lin" valueType="num">
                                          <p:cBhvr>
                                            <p:cTn id="99" dur="500" fill="hold"/>
                                            <p:tgtEl>
                                              <p:spTgt spid="45"/>
                                            </p:tgtEl>
                                            <p:attrNameLst>
                                              <p:attrName>ppt_w</p:attrName>
                                            </p:attrNameLst>
                                          </p:cBhvr>
                                          <p:tavLst>
                                            <p:tav tm="0">
                                              <p:val>
                                                <p:fltVal val="0"/>
                                              </p:val>
                                            </p:tav>
                                            <p:tav tm="100000">
                                              <p:val>
                                                <p:strVal val="#ppt_w"/>
                                              </p:val>
                                            </p:tav>
                                          </p:tavLst>
                                        </p:anim>
                                        <p:anim calcmode="lin" valueType="num">
                                          <p:cBhvr>
                                            <p:cTn id="100" dur="500" fill="hold"/>
                                            <p:tgtEl>
                                              <p:spTgt spid="45"/>
                                            </p:tgtEl>
                                            <p:attrNameLst>
                                              <p:attrName>ppt_h</p:attrName>
                                            </p:attrNameLst>
                                          </p:cBhvr>
                                          <p:tavLst>
                                            <p:tav tm="0">
                                              <p:val>
                                                <p:fltVal val="0"/>
                                              </p:val>
                                            </p:tav>
                                            <p:tav tm="100000">
                                              <p:val>
                                                <p:strVal val="#ppt_h"/>
                                              </p:val>
                                            </p:tav>
                                          </p:tavLst>
                                        </p:anim>
                                        <p:animEffect transition="in" filter="fade">
                                          <p:cBhvr>
                                            <p:cTn id="101" dur="500"/>
                                            <p:tgtEl>
                                              <p:spTgt spid="45"/>
                                            </p:tgtEl>
                                          </p:cBhvr>
                                        </p:animEffect>
                                      </p:childTnLst>
                                    </p:cTn>
                                  </p:par>
                                  <p:par>
                                    <p:cTn id="102" presetID="22" presetClass="entr" presetSubtype="2" fill="hold" grpId="0" nodeType="with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right)">
                                          <p:cBhvr>
                                            <p:cTn id="104" dur="12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7" grpId="0" animBg="1"/>
          <p:bldP spid="20" grpId="0" animBg="1"/>
          <p:bldP spid="21" grpId="0" animBg="1"/>
          <p:bldP spid="22" grpId="0" animBg="1"/>
          <p:bldP spid="23" grpId="0" animBg="1"/>
          <p:bldP spid="3" grpId="0" animBg="1"/>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25" grpId="0" animBg="1"/>
          <p:bldP spid="26" grpId="0" animBg="1"/>
          <p:bldP spid="27" grpId="0" animBg="1"/>
          <p:bldP spid="28" grpId="0" animBg="1"/>
          <p:bldP spid="29" grpId="0"/>
          <p:bldP spid="31"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750" fill="hold"/>
                                            <p:tgtEl>
                                              <p:spTgt spid="24"/>
                                            </p:tgtEl>
                                            <p:attrNameLst>
                                              <p:attrName>ppt_x</p:attrName>
                                            </p:attrNameLst>
                                          </p:cBhvr>
                                          <p:tavLst>
                                            <p:tav tm="0">
                                              <p:val>
                                                <p:strVal val="#ppt_x"/>
                                              </p:val>
                                            </p:tav>
                                            <p:tav tm="100000">
                                              <p:val>
                                                <p:strVal val="#ppt_x"/>
                                              </p:val>
                                            </p:tav>
                                          </p:tavLst>
                                        </p:anim>
                                        <p:anim calcmode="lin" valueType="num">
                                          <p:cBhvr additive="base">
                                            <p:cTn id="16" dur="750" fill="hold"/>
                                            <p:tgtEl>
                                              <p:spTgt spid="2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750" fill="hold"/>
                                            <p:tgtEl>
                                              <p:spTgt spid="17"/>
                                            </p:tgtEl>
                                            <p:attrNameLst>
                                              <p:attrName>ppt_x</p:attrName>
                                            </p:attrNameLst>
                                          </p:cBhvr>
                                          <p:tavLst>
                                            <p:tav tm="0">
                                              <p:val>
                                                <p:strVal val="#ppt_x"/>
                                              </p:val>
                                            </p:tav>
                                            <p:tav tm="100000">
                                              <p:val>
                                                <p:strVal val="#ppt_x"/>
                                              </p:val>
                                            </p:tav>
                                          </p:tavLst>
                                        </p:anim>
                                        <p:anim calcmode="lin" valueType="num">
                                          <p:cBhvr additive="base">
                                            <p:cTn id="20" dur="75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750" fill="hold"/>
                                            <p:tgtEl>
                                              <p:spTgt spid="20"/>
                                            </p:tgtEl>
                                            <p:attrNameLst>
                                              <p:attrName>ppt_x</p:attrName>
                                            </p:attrNameLst>
                                          </p:cBhvr>
                                          <p:tavLst>
                                            <p:tav tm="0">
                                              <p:val>
                                                <p:strVal val="1+#ppt_w/2"/>
                                              </p:val>
                                            </p:tav>
                                            <p:tav tm="100000">
                                              <p:val>
                                                <p:strVal val="#ppt_x"/>
                                              </p:val>
                                            </p:tav>
                                          </p:tavLst>
                                        </p:anim>
                                        <p:anim calcmode="lin" valueType="num">
                                          <p:cBhvr additive="base">
                                            <p:cTn id="24" dur="750" fill="hold"/>
                                            <p:tgtEl>
                                              <p:spTgt spid="2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750" fill="hold"/>
                                            <p:tgtEl>
                                              <p:spTgt spid="21"/>
                                            </p:tgtEl>
                                            <p:attrNameLst>
                                              <p:attrName>ppt_x</p:attrName>
                                            </p:attrNameLst>
                                          </p:cBhvr>
                                          <p:tavLst>
                                            <p:tav tm="0">
                                              <p:val>
                                                <p:strVal val="1+#ppt_w/2"/>
                                              </p:val>
                                            </p:tav>
                                            <p:tav tm="100000">
                                              <p:val>
                                                <p:strVal val="#ppt_x"/>
                                              </p:val>
                                            </p:tav>
                                          </p:tavLst>
                                        </p:anim>
                                        <p:anim calcmode="lin" valueType="num">
                                          <p:cBhvr additive="base">
                                            <p:cTn id="28" dur="750" fill="hold"/>
                                            <p:tgtEl>
                                              <p:spTgt spid="2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750" fill="hold"/>
                                            <p:tgtEl>
                                              <p:spTgt spid="22"/>
                                            </p:tgtEl>
                                            <p:attrNameLst>
                                              <p:attrName>ppt_x</p:attrName>
                                            </p:attrNameLst>
                                          </p:cBhvr>
                                          <p:tavLst>
                                            <p:tav tm="0">
                                              <p:val>
                                                <p:strVal val="1+#ppt_w/2"/>
                                              </p:val>
                                            </p:tav>
                                            <p:tav tm="100000">
                                              <p:val>
                                                <p:strVal val="#ppt_x"/>
                                              </p:val>
                                            </p:tav>
                                          </p:tavLst>
                                        </p:anim>
                                        <p:anim calcmode="lin" valueType="num">
                                          <p:cBhvr additive="base">
                                            <p:cTn id="32" dur="750" fill="hold"/>
                                            <p:tgtEl>
                                              <p:spTgt spid="22"/>
                                            </p:tgtEl>
                                            <p:attrNameLst>
                                              <p:attrName>ppt_y</p:attrName>
                                            </p:attrNameLst>
                                          </p:cBhvr>
                                          <p:tavLst>
                                            <p:tav tm="0">
                                              <p:val>
                                                <p:strVal val="#ppt_y"/>
                                              </p:val>
                                            </p:tav>
                                            <p:tav tm="100000">
                                              <p:val>
                                                <p:strVal val="#ppt_y"/>
                                              </p:val>
                                            </p:tav>
                                          </p:tavLst>
                                        </p:anim>
                                      </p:childTnLst>
                                    </p:cTn>
                                  </p:par>
                                  <p:par>
                                    <p:cTn id="33" presetID="2" presetClass="entr" presetSubtype="3"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additive="base">
                                            <p:cTn id="35" dur="750" fill="hold"/>
                                            <p:tgtEl>
                                              <p:spTgt spid="23"/>
                                            </p:tgtEl>
                                            <p:attrNameLst>
                                              <p:attrName>ppt_x</p:attrName>
                                            </p:attrNameLst>
                                          </p:cBhvr>
                                          <p:tavLst>
                                            <p:tav tm="0">
                                              <p:val>
                                                <p:strVal val="1+#ppt_w/2"/>
                                              </p:val>
                                            </p:tav>
                                            <p:tav tm="100000">
                                              <p:val>
                                                <p:strVal val="#ppt_x"/>
                                              </p:val>
                                            </p:tav>
                                          </p:tavLst>
                                        </p:anim>
                                        <p:anim calcmode="lin" valueType="num">
                                          <p:cBhvr additive="base">
                                            <p:cTn id="36" dur="750" fill="hold"/>
                                            <p:tgtEl>
                                              <p:spTgt spid="23"/>
                                            </p:tgtEl>
                                            <p:attrNameLst>
                                              <p:attrName>ppt_y</p:attrName>
                                            </p:attrNameLst>
                                          </p:cBhvr>
                                          <p:tavLst>
                                            <p:tav tm="0">
                                              <p:val>
                                                <p:strVal val="0-#ppt_h/2"/>
                                              </p:val>
                                            </p:tav>
                                            <p:tav tm="100000">
                                              <p:val>
                                                <p:strVal val="#ppt_y"/>
                                              </p:val>
                                            </p:tav>
                                          </p:tavLst>
                                        </p:anim>
                                      </p:childTnLst>
                                    </p:cTn>
                                  </p:par>
                                  <p:par>
                                    <p:cTn id="37" presetID="2" presetClass="entr" presetSubtype="3"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750" fill="hold"/>
                                            <p:tgtEl>
                                              <p:spTgt spid="8"/>
                                            </p:tgtEl>
                                            <p:attrNameLst>
                                              <p:attrName>ppt_x</p:attrName>
                                            </p:attrNameLst>
                                          </p:cBhvr>
                                          <p:tavLst>
                                            <p:tav tm="0">
                                              <p:val>
                                                <p:strVal val="1+#ppt_w/2"/>
                                              </p:val>
                                            </p:tav>
                                            <p:tav tm="100000">
                                              <p:val>
                                                <p:strVal val="#ppt_x"/>
                                              </p:val>
                                            </p:tav>
                                          </p:tavLst>
                                        </p:anim>
                                        <p:anim calcmode="lin" valueType="num">
                                          <p:cBhvr additive="base">
                                            <p:cTn id="40" dur="750" fill="hold"/>
                                            <p:tgtEl>
                                              <p:spTgt spid="8"/>
                                            </p:tgtEl>
                                            <p:attrNameLst>
                                              <p:attrName>ppt_y</p:attrName>
                                            </p:attrNameLst>
                                          </p:cBhvr>
                                          <p:tavLst>
                                            <p:tav tm="0">
                                              <p:val>
                                                <p:strVal val="0-#ppt_h/2"/>
                                              </p:val>
                                            </p:tav>
                                            <p:tav tm="100000">
                                              <p:val>
                                                <p:strVal val="#ppt_y"/>
                                              </p:val>
                                            </p:tav>
                                          </p:tavLst>
                                        </p:anim>
                                      </p:childTnLst>
                                    </p:cTn>
                                  </p:par>
                                  <p:par>
                                    <p:cTn id="41" presetID="2" presetClass="entr" presetSubtype="3"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750" fill="hold"/>
                                            <p:tgtEl>
                                              <p:spTgt spid="9"/>
                                            </p:tgtEl>
                                            <p:attrNameLst>
                                              <p:attrName>ppt_x</p:attrName>
                                            </p:attrNameLst>
                                          </p:cBhvr>
                                          <p:tavLst>
                                            <p:tav tm="0">
                                              <p:val>
                                                <p:strVal val="1+#ppt_w/2"/>
                                              </p:val>
                                            </p:tav>
                                            <p:tav tm="100000">
                                              <p:val>
                                                <p:strVal val="#ppt_x"/>
                                              </p:val>
                                            </p:tav>
                                          </p:tavLst>
                                        </p:anim>
                                        <p:anim calcmode="lin" valueType="num">
                                          <p:cBhvr additive="base">
                                            <p:cTn id="44" dur="750" fill="hold"/>
                                            <p:tgtEl>
                                              <p:spTgt spid="9"/>
                                            </p:tgtEl>
                                            <p:attrNameLst>
                                              <p:attrName>ppt_y</p:attrName>
                                            </p:attrNameLst>
                                          </p:cBhvr>
                                          <p:tavLst>
                                            <p:tav tm="0">
                                              <p:val>
                                                <p:strVal val="0-#ppt_h/2"/>
                                              </p:val>
                                            </p:tav>
                                            <p:tav tm="100000">
                                              <p:val>
                                                <p:strVal val="#ppt_y"/>
                                              </p:val>
                                            </p:tav>
                                          </p:tavLst>
                                        </p:anim>
                                      </p:childTnLst>
                                    </p:cTn>
                                  </p:par>
                                  <p:par>
                                    <p:cTn id="45" presetID="2" presetClass="entr" presetSubtype="3"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750" fill="hold"/>
                                            <p:tgtEl>
                                              <p:spTgt spid="10"/>
                                            </p:tgtEl>
                                            <p:attrNameLst>
                                              <p:attrName>ppt_x</p:attrName>
                                            </p:attrNameLst>
                                          </p:cBhvr>
                                          <p:tavLst>
                                            <p:tav tm="0">
                                              <p:val>
                                                <p:strVal val="1+#ppt_w/2"/>
                                              </p:val>
                                            </p:tav>
                                            <p:tav tm="100000">
                                              <p:val>
                                                <p:strVal val="#ppt_x"/>
                                              </p:val>
                                            </p:tav>
                                          </p:tavLst>
                                        </p:anim>
                                        <p:anim calcmode="lin" valueType="num">
                                          <p:cBhvr additive="base">
                                            <p:cTn id="48" dur="750" fill="hold"/>
                                            <p:tgtEl>
                                              <p:spTgt spid="10"/>
                                            </p:tgtEl>
                                            <p:attrNameLst>
                                              <p:attrName>ppt_y</p:attrName>
                                            </p:attrNameLst>
                                          </p:cBhvr>
                                          <p:tavLst>
                                            <p:tav tm="0">
                                              <p:val>
                                                <p:strVal val="0-#ppt_h/2"/>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750" fill="hold"/>
                                            <p:tgtEl>
                                              <p:spTgt spid="11"/>
                                            </p:tgtEl>
                                            <p:attrNameLst>
                                              <p:attrName>ppt_x</p:attrName>
                                            </p:attrNameLst>
                                          </p:cBhvr>
                                          <p:tavLst>
                                            <p:tav tm="0">
                                              <p:val>
                                                <p:strVal val="1+#ppt_w/2"/>
                                              </p:val>
                                            </p:tav>
                                            <p:tav tm="100000">
                                              <p:val>
                                                <p:strVal val="#ppt_x"/>
                                              </p:val>
                                            </p:tav>
                                          </p:tavLst>
                                        </p:anim>
                                        <p:anim calcmode="lin" valueType="num">
                                          <p:cBhvr additive="base">
                                            <p:cTn id="52" dur="750" fill="hold"/>
                                            <p:tgtEl>
                                              <p:spTgt spid="11"/>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750" fill="hold"/>
                                            <p:tgtEl>
                                              <p:spTgt spid="12"/>
                                            </p:tgtEl>
                                            <p:attrNameLst>
                                              <p:attrName>ppt_x</p:attrName>
                                            </p:attrNameLst>
                                          </p:cBhvr>
                                          <p:tavLst>
                                            <p:tav tm="0">
                                              <p:val>
                                                <p:strVal val="1+#ppt_w/2"/>
                                              </p:val>
                                            </p:tav>
                                            <p:tav tm="100000">
                                              <p:val>
                                                <p:strVal val="#ppt_x"/>
                                              </p:val>
                                            </p:tav>
                                          </p:tavLst>
                                        </p:anim>
                                        <p:anim calcmode="lin" valueType="num">
                                          <p:cBhvr additive="base">
                                            <p:cTn id="56" dur="750" fill="hold"/>
                                            <p:tgtEl>
                                              <p:spTgt spid="12"/>
                                            </p:tgtEl>
                                            <p:attrNameLst>
                                              <p:attrName>ppt_y</p:attrName>
                                            </p:attrNameLst>
                                          </p:cBhvr>
                                          <p:tavLst>
                                            <p:tav tm="0">
                                              <p:val>
                                                <p:strVal val="#ppt_y"/>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additive="base">
                                            <p:cTn id="59" dur="750" fill="hold"/>
                                            <p:tgtEl>
                                              <p:spTgt spid="13"/>
                                            </p:tgtEl>
                                            <p:attrNameLst>
                                              <p:attrName>ppt_x</p:attrName>
                                            </p:attrNameLst>
                                          </p:cBhvr>
                                          <p:tavLst>
                                            <p:tav tm="0">
                                              <p:val>
                                                <p:strVal val="#ppt_x"/>
                                              </p:val>
                                            </p:tav>
                                            <p:tav tm="100000">
                                              <p:val>
                                                <p:strVal val="#ppt_x"/>
                                              </p:val>
                                            </p:tav>
                                          </p:tavLst>
                                        </p:anim>
                                        <p:anim calcmode="lin" valueType="num">
                                          <p:cBhvr additive="base">
                                            <p:cTn id="60" dur="750" fill="hold"/>
                                            <p:tgtEl>
                                              <p:spTgt spid="13"/>
                                            </p:tgtEl>
                                            <p:attrNameLst>
                                              <p:attrName>ppt_y</p:attrName>
                                            </p:attrNameLst>
                                          </p:cBhvr>
                                          <p:tavLst>
                                            <p:tav tm="0">
                                              <p:val>
                                                <p:strVal val="1+#ppt_h/2"/>
                                              </p:val>
                                            </p:tav>
                                            <p:tav tm="100000">
                                              <p:val>
                                                <p:strVal val="#ppt_y"/>
                                              </p:val>
                                            </p:tav>
                                          </p:tavLst>
                                        </p:anim>
                                      </p:childTnLst>
                                    </p:cTn>
                                  </p:par>
                                  <p:par>
                                    <p:cTn id="61" presetID="2" presetClass="entr" presetSubtype="6"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750" fill="hold"/>
                                            <p:tgtEl>
                                              <p:spTgt spid="15"/>
                                            </p:tgtEl>
                                            <p:attrNameLst>
                                              <p:attrName>ppt_x</p:attrName>
                                            </p:attrNameLst>
                                          </p:cBhvr>
                                          <p:tavLst>
                                            <p:tav tm="0">
                                              <p:val>
                                                <p:strVal val="1+#ppt_w/2"/>
                                              </p:val>
                                            </p:tav>
                                            <p:tav tm="100000">
                                              <p:val>
                                                <p:strVal val="#ppt_x"/>
                                              </p:val>
                                            </p:tav>
                                          </p:tavLst>
                                        </p:anim>
                                        <p:anim calcmode="lin" valueType="num">
                                          <p:cBhvr additive="base">
                                            <p:cTn id="64" dur="750" fill="hold"/>
                                            <p:tgtEl>
                                              <p:spTgt spid="15"/>
                                            </p:tgtEl>
                                            <p:attrNameLst>
                                              <p:attrName>ppt_y</p:attrName>
                                            </p:attrNameLst>
                                          </p:cBhvr>
                                          <p:tavLst>
                                            <p:tav tm="0">
                                              <p:val>
                                                <p:strVal val="1+#ppt_h/2"/>
                                              </p:val>
                                            </p:tav>
                                            <p:tav tm="100000">
                                              <p:val>
                                                <p:strVal val="#ppt_y"/>
                                              </p:val>
                                            </p:tav>
                                          </p:tavLst>
                                        </p:anim>
                                      </p:childTnLst>
                                    </p:cTn>
                                  </p:par>
                                  <p:par>
                                    <p:cTn id="65" presetID="2" presetClass="entr" presetSubtype="6"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750" fill="hold"/>
                                            <p:tgtEl>
                                              <p:spTgt spid="16"/>
                                            </p:tgtEl>
                                            <p:attrNameLst>
                                              <p:attrName>ppt_x</p:attrName>
                                            </p:attrNameLst>
                                          </p:cBhvr>
                                          <p:tavLst>
                                            <p:tav tm="0">
                                              <p:val>
                                                <p:strVal val="1+#ppt_w/2"/>
                                              </p:val>
                                            </p:tav>
                                            <p:tav tm="100000">
                                              <p:val>
                                                <p:strVal val="#ppt_x"/>
                                              </p:val>
                                            </p:tav>
                                          </p:tavLst>
                                        </p:anim>
                                        <p:anim calcmode="lin" valueType="num">
                                          <p:cBhvr additive="base">
                                            <p:cTn id="68" dur="750" fill="hold"/>
                                            <p:tgtEl>
                                              <p:spTgt spid="1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750" fill="hold"/>
                                            <p:tgtEl>
                                              <p:spTgt spid="25"/>
                                            </p:tgtEl>
                                            <p:attrNameLst>
                                              <p:attrName>ppt_x</p:attrName>
                                            </p:attrNameLst>
                                          </p:cBhvr>
                                          <p:tavLst>
                                            <p:tav tm="0">
                                              <p:val>
                                                <p:strVal val="#ppt_x"/>
                                              </p:val>
                                            </p:tav>
                                            <p:tav tm="100000">
                                              <p:val>
                                                <p:strVal val="#ppt_x"/>
                                              </p:val>
                                            </p:tav>
                                          </p:tavLst>
                                        </p:anim>
                                        <p:anim calcmode="lin" valueType="num">
                                          <p:cBhvr additive="base">
                                            <p:cTn id="72" dur="750" fill="hold"/>
                                            <p:tgtEl>
                                              <p:spTgt spid="25"/>
                                            </p:tgtEl>
                                            <p:attrNameLst>
                                              <p:attrName>ppt_y</p:attrName>
                                            </p:attrNameLst>
                                          </p:cBhvr>
                                          <p:tavLst>
                                            <p:tav tm="0">
                                              <p:val>
                                                <p:strVal val="1+#ppt_h/2"/>
                                              </p:val>
                                            </p:tav>
                                            <p:tav tm="100000">
                                              <p:val>
                                                <p:strVal val="#ppt_y"/>
                                              </p:val>
                                            </p:tav>
                                          </p:tavLst>
                                        </p:anim>
                                      </p:childTnLst>
                                    </p:cTn>
                                  </p:par>
                                  <p:par>
                                    <p:cTn id="73" presetID="2" presetClass="entr" presetSubtype="6"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750" fill="hold"/>
                                            <p:tgtEl>
                                              <p:spTgt spid="26"/>
                                            </p:tgtEl>
                                            <p:attrNameLst>
                                              <p:attrName>ppt_x</p:attrName>
                                            </p:attrNameLst>
                                          </p:cBhvr>
                                          <p:tavLst>
                                            <p:tav tm="0">
                                              <p:val>
                                                <p:strVal val="1+#ppt_w/2"/>
                                              </p:val>
                                            </p:tav>
                                            <p:tav tm="100000">
                                              <p:val>
                                                <p:strVal val="#ppt_x"/>
                                              </p:val>
                                            </p:tav>
                                          </p:tavLst>
                                        </p:anim>
                                        <p:anim calcmode="lin" valueType="num">
                                          <p:cBhvr additive="base">
                                            <p:cTn id="76" dur="750" fill="hold"/>
                                            <p:tgtEl>
                                              <p:spTgt spid="26"/>
                                            </p:tgtEl>
                                            <p:attrNameLst>
                                              <p:attrName>ppt_y</p:attrName>
                                            </p:attrNameLst>
                                          </p:cBhvr>
                                          <p:tavLst>
                                            <p:tav tm="0">
                                              <p:val>
                                                <p:strVal val="1+#ppt_h/2"/>
                                              </p:val>
                                            </p:tav>
                                            <p:tav tm="100000">
                                              <p:val>
                                                <p:strVal val="#ppt_y"/>
                                              </p:val>
                                            </p:tav>
                                          </p:tavLst>
                                        </p:anim>
                                      </p:childTnLst>
                                    </p:cTn>
                                  </p:par>
                                  <p:par>
                                    <p:cTn id="77" presetID="2" presetClass="entr" presetSubtype="3" fill="hold" grpId="0" nodeType="with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750" fill="hold"/>
                                            <p:tgtEl>
                                              <p:spTgt spid="27"/>
                                            </p:tgtEl>
                                            <p:attrNameLst>
                                              <p:attrName>ppt_x</p:attrName>
                                            </p:attrNameLst>
                                          </p:cBhvr>
                                          <p:tavLst>
                                            <p:tav tm="0">
                                              <p:val>
                                                <p:strVal val="1+#ppt_w/2"/>
                                              </p:val>
                                            </p:tav>
                                            <p:tav tm="100000">
                                              <p:val>
                                                <p:strVal val="#ppt_x"/>
                                              </p:val>
                                            </p:tav>
                                          </p:tavLst>
                                        </p:anim>
                                        <p:anim calcmode="lin" valueType="num">
                                          <p:cBhvr additive="base">
                                            <p:cTn id="80" dur="750" fill="hold"/>
                                            <p:tgtEl>
                                              <p:spTgt spid="27"/>
                                            </p:tgtEl>
                                            <p:attrNameLst>
                                              <p:attrName>ppt_y</p:attrName>
                                            </p:attrNameLst>
                                          </p:cBhvr>
                                          <p:tavLst>
                                            <p:tav tm="0">
                                              <p:val>
                                                <p:strVal val="0-#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750" fill="hold"/>
                                            <p:tgtEl>
                                              <p:spTgt spid="28"/>
                                            </p:tgtEl>
                                            <p:attrNameLst>
                                              <p:attrName>ppt_x</p:attrName>
                                            </p:attrNameLst>
                                          </p:cBhvr>
                                          <p:tavLst>
                                            <p:tav tm="0">
                                              <p:val>
                                                <p:strVal val="#ppt_x"/>
                                              </p:val>
                                            </p:tav>
                                            <p:tav tm="100000">
                                              <p:val>
                                                <p:strVal val="#ppt_x"/>
                                              </p:val>
                                            </p:tav>
                                          </p:tavLst>
                                        </p:anim>
                                        <p:anim calcmode="lin" valueType="num">
                                          <p:cBhvr additive="base">
                                            <p:cTn id="84" dur="750" fill="hold"/>
                                            <p:tgtEl>
                                              <p:spTgt spid="2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4"/>
                                            </p:tgtEl>
                                            <p:attrNameLst>
                                              <p:attrName>style.visibility</p:attrName>
                                            </p:attrNameLst>
                                          </p:cBhvr>
                                          <p:to>
                                            <p:strVal val="visible"/>
                                          </p:to>
                                        </p:set>
                                        <p:anim calcmode="lin" valueType="num">
                                          <p:cBhvr additive="base">
                                            <p:cTn id="87" dur="750" fill="hold"/>
                                            <p:tgtEl>
                                              <p:spTgt spid="14"/>
                                            </p:tgtEl>
                                            <p:attrNameLst>
                                              <p:attrName>ppt_x</p:attrName>
                                            </p:attrNameLst>
                                          </p:cBhvr>
                                          <p:tavLst>
                                            <p:tav tm="0">
                                              <p:val>
                                                <p:strVal val="#ppt_x"/>
                                              </p:val>
                                            </p:tav>
                                            <p:tav tm="100000">
                                              <p:val>
                                                <p:strVal val="#ppt_x"/>
                                              </p:val>
                                            </p:tav>
                                          </p:tavLst>
                                        </p:anim>
                                        <p:anim calcmode="lin" valueType="num">
                                          <p:cBhvr additive="base">
                                            <p:cTn id="88" dur="750" fill="hold"/>
                                            <p:tgtEl>
                                              <p:spTgt spid="14"/>
                                            </p:tgtEl>
                                            <p:attrNameLst>
                                              <p:attrName>ppt_y</p:attrName>
                                            </p:attrNameLst>
                                          </p:cBhvr>
                                          <p:tavLst>
                                            <p:tav tm="0">
                                              <p:val>
                                                <p:strVal val="1+#ppt_h/2"/>
                                              </p:val>
                                            </p:tav>
                                            <p:tav tm="100000">
                                              <p:val>
                                                <p:strVal val="#ppt_y"/>
                                              </p:val>
                                            </p:tav>
                                          </p:tavLst>
                                        </p:anim>
                                      </p:childTnLst>
                                    </p:cTn>
                                  </p:par>
                                </p:childTnLst>
                              </p:cTn>
                            </p:par>
                            <p:par>
                              <p:cTn id="89" fill="hold">
                                <p:stCondLst>
                                  <p:cond delay="750"/>
                                </p:stCondLst>
                                <p:childTnLst>
                                  <p:par>
                                    <p:cTn id="90" presetID="41" presetClass="entr" presetSubtype="0" fill="hold" grpId="0" nodeType="afterEffect">
                                      <p:stCondLst>
                                        <p:cond delay="0"/>
                                      </p:stCondLst>
                                      <p:iterate type="lt">
                                        <p:tmPct val="10000"/>
                                      </p:iterate>
                                      <p:childTnLst>
                                        <p:set>
                                          <p:cBhvr>
                                            <p:cTn id="91" dur="1" fill="hold">
                                              <p:stCondLst>
                                                <p:cond delay="0"/>
                                              </p:stCondLst>
                                            </p:cTn>
                                            <p:tgtEl>
                                              <p:spTgt spid="31"/>
                                            </p:tgtEl>
                                            <p:attrNameLst>
                                              <p:attrName>style.visibility</p:attrName>
                                            </p:attrNameLst>
                                          </p:cBhvr>
                                          <p:to>
                                            <p:strVal val="visible"/>
                                          </p:to>
                                        </p:set>
                                        <p:anim calcmode="lin" valueType="num">
                                          <p:cBhvr>
                                            <p:cTn id="92"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93" dur="500" fill="hold"/>
                                            <p:tgtEl>
                                              <p:spTgt spid="31"/>
                                            </p:tgtEl>
                                            <p:attrNameLst>
                                              <p:attrName>ppt_y</p:attrName>
                                            </p:attrNameLst>
                                          </p:cBhvr>
                                          <p:tavLst>
                                            <p:tav tm="0">
                                              <p:val>
                                                <p:strVal val="#ppt_y"/>
                                              </p:val>
                                            </p:tav>
                                            <p:tav tm="100000">
                                              <p:val>
                                                <p:strVal val="#ppt_y"/>
                                              </p:val>
                                            </p:tav>
                                          </p:tavLst>
                                        </p:anim>
                                        <p:anim calcmode="lin" valueType="num">
                                          <p:cBhvr>
                                            <p:cTn id="94"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95"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96" dur="500" tmFilter="0,0; .5, 1; 1, 1"/>
                                            <p:tgtEl>
                                              <p:spTgt spid="31"/>
                                            </p:tgtEl>
                                          </p:cBhvr>
                                        </p:animEffect>
                                      </p:childTnLst>
                                    </p:cTn>
                                  </p:par>
                                  <p:par>
                                    <p:cTn id="97" presetID="53" presetClass="entr" presetSubtype="16" fill="hold" nodeType="withEffect">
                                      <p:stCondLst>
                                        <p:cond delay="0"/>
                                      </p:stCondLst>
                                      <p:childTnLst>
                                        <p:set>
                                          <p:cBhvr>
                                            <p:cTn id="98" dur="1" fill="hold">
                                              <p:stCondLst>
                                                <p:cond delay="0"/>
                                              </p:stCondLst>
                                            </p:cTn>
                                            <p:tgtEl>
                                              <p:spTgt spid="45"/>
                                            </p:tgtEl>
                                            <p:attrNameLst>
                                              <p:attrName>style.visibility</p:attrName>
                                            </p:attrNameLst>
                                          </p:cBhvr>
                                          <p:to>
                                            <p:strVal val="visible"/>
                                          </p:to>
                                        </p:set>
                                        <p:anim calcmode="lin" valueType="num">
                                          <p:cBhvr>
                                            <p:cTn id="99" dur="500" fill="hold"/>
                                            <p:tgtEl>
                                              <p:spTgt spid="45"/>
                                            </p:tgtEl>
                                            <p:attrNameLst>
                                              <p:attrName>ppt_w</p:attrName>
                                            </p:attrNameLst>
                                          </p:cBhvr>
                                          <p:tavLst>
                                            <p:tav tm="0">
                                              <p:val>
                                                <p:fltVal val="0"/>
                                              </p:val>
                                            </p:tav>
                                            <p:tav tm="100000">
                                              <p:val>
                                                <p:strVal val="#ppt_w"/>
                                              </p:val>
                                            </p:tav>
                                          </p:tavLst>
                                        </p:anim>
                                        <p:anim calcmode="lin" valueType="num">
                                          <p:cBhvr>
                                            <p:cTn id="100" dur="500" fill="hold"/>
                                            <p:tgtEl>
                                              <p:spTgt spid="45"/>
                                            </p:tgtEl>
                                            <p:attrNameLst>
                                              <p:attrName>ppt_h</p:attrName>
                                            </p:attrNameLst>
                                          </p:cBhvr>
                                          <p:tavLst>
                                            <p:tav tm="0">
                                              <p:val>
                                                <p:fltVal val="0"/>
                                              </p:val>
                                            </p:tav>
                                            <p:tav tm="100000">
                                              <p:val>
                                                <p:strVal val="#ppt_h"/>
                                              </p:val>
                                            </p:tav>
                                          </p:tavLst>
                                        </p:anim>
                                        <p:animEffect transition="in" filter="fade">
                                          <p:cBhvr>
                                            <p:cTn id="101" dur="500"/>
                                            <p:tgtEl>
                                              <p:spTgt spid="45"/>
                                            </p:tgtEl>
                                          </p:cBhvr>
                                        </p:animEffect>
                                      </p:childTnLst>
                                    </p:cTn>
                                  </p:par>
                                  <p:par>
                                    <p:cTn id="102" presetID="22" presetClass="entr" presetSubtype="2" fill="hold" grpId="0" nodeType="with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right)">
                                          <p:cBhvr>
                                            <p:cTn id="104" dur="12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7" grpId="0" animBg="1"/>
          <p:bldP spid="20" grpId="0" animBg="1"/>
          <p:bldP spid="21" grpId="0" animBg="1"/>
          <p:bldP spid="22" grpId="0" animBg="1"/>
          <p:bldP spid="23" grpId="0" animBg="1"/>
          <p:bldP spid="3" grpId="0" animBg="1"/>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25" grpId="0" animBg="1"/>
          <p:bldP spid="26" grpId="0" animBg="1"/>
          <p:bldP spid="27" grpId="0" animBg="1"/>
          <p:bldP spid="28" grpId="0" animBg="1"/>
          <p:bldP spid="29" grpId="0"/>
          <p:bldP spid="31"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5"/>
          <p:cNvSpPr/>
          <p:nvPr/>
        </p:nvSpPr>
        <p:spPr bwMode="auto">
          <a:xfrm>
            <a:off x="961443" y="986693"/>
            <a:ext cx="7416824" cy="602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lvl="0" fontAlgn="base">
              <a:spcBef>
                <a:spcPct val="0"/>
              </a:spcBef>
              <a:spcAft>
                <a:spcPct val="0"/>
              </a:spcAft>
              <a:defRPr/>
            </a:pPr>
            <a:r>
              <a:rPr lang="en-US" altLang="zh-CN" kern="0" dirty="0">
                <a:ea typeface="微软雅黑" panose="020B0503020204020204" pitchFamily="34" charset="-122"/>
                <a:cs typeface="+mn-ea"/>
                <a:sym typeface="+mn-lt"/>
              </a:rPr>
              <a:t>To counteract potential dehydration, marine </a:t>
            </a:r>
            <a:r>
              <a:rPr lang="en-US" altLang="zh-CN" kern="0" dirty="0" err="1">
                <a:ea typeface="微软雅黑" panose="020B0503020204020204" pitchFamily="34" charset="-122"/>
                <a:cs typeface="+mn-ea"/>
                <a:sym typeface="+mn-lt"/>
              </a:rPr>
              <a:t>teleosts</a:t>
            </a:r>
            <a:r>
              <a:rPr lang="en-US" altLang="zh-CN" kern="0" dirty="0">
                <a:ea typeface="微软雅黑" panose="020B0503020204020204" pitchFamily="34" charset="-122"/>
                <a:cs typeface="+mn-ea"/>
                <a:sym typeface="+mn-lt"/>
              </a:rPr>
              <a:t> </a:t>
            </a:r>
            <a:r>
              <a:rPr lang="en-US" altLang="zh-CN" kern="0" dirty="0">
                <a:solidFill>
                  <a:srgbClr val="FF0000"/>
                </a:solidFill>
                <a:ea typeface="微软雅黑" panose="020B0503020204020204" pitchFamily="34" charset="-122"/>
                <a:cs typeface="+mn-ea"/>
                <a:sym typeface="+mn-lt"/>
              </a:rPr>
              <a:t>drink sea water </a:t>
            </a:r>
            <a:r>
              <a:rPr lang="en-US" altLang="zh-CN" kern="0" dirty="0">
                <a:ea typeface="微软雅黑" panose="020B0503020204020204" pitchFamily="34" charset="-122"/>
                <a:cs typeface="+mn-ea"/>
                <a:sym typeface="+mn-lt"/>
              </a:rPr>
              <a:t>and actively </a:t>
            </a:r>
            <a:r>
              <a:rPr lang="en-US" altLang="zh-CN" kern="0" dirty="0">
                <a:solidFill>
                  <a:srgbClr val="FF0000"/>
                </a:solidFill>
                <a:ea typeface="微软雅黑" panose="020B0503020204020204" pitchFamily="34" charset="-122"/>
                <a:cs typeface="+mn-ea"/>
                <a:sym typeface="+mn-lt"/>
              </a:rPr>
              <a:t>excrete excess salts</a:t>
            </a:r>
            <a:r>
              <a:rPr lang="en-US" altLang="zh-CN" kern="0" dirty="0">
                <a:ea typeface="微软雅黑" panose="020B0503020204020204" pitchFamily="34" charset="-122"/>
                <a:cs typeface="+mn-ea"/>
                <a:sym typeface="+mn-lt"/>
              </a:rPr>
              <a:t>.</a:t>
            </a:r>
            <a:endParaRPr kumimoji="0" lang="en-US" altLang="zh-CN" b="0" i="0" u="none" strike="noStrike" kern="0" cap="none" spc="0" normalizeH="0" baseline="0" noProof="0" dirty="0">
              <a:ln>
                <a:noFill/>
              </a:ln>
              <a:effectLst/>
              <a:uLnTx/>
              <a:uFillTx/>
              <a:ea typeface="微软雅黑" panose="020B0503020204020204" pitchFamily="34" charset="-122"/>
              <a:cs typeface="+mn-ea"/>
              <a:sym typeface="+mn-lt"/>
            </a:endParaRPr>
          </a:p>
        </p:txBody>
      </p:sp>
      <p:sp>
        <p:nvSpPr>
          <p:cNvPr id="2" name="Rectangle 5">
            <a:extLst>
              <a:ext uri="{FF2B5EF4-FFF2-40B4-BE49-F238E27FC236}">
                <a16:creationId xmlns:a16="http://schemas.microsoft.com/office/drawing/2014/main" id="{4B529F67-5AF3-6113-F6AF-C0112D8E9BD2}"/>
              </a:ext>
            </a:extLst>
          </p:cNvPr>
          <p:cNvSpPr/>
          <p:nvPr/>
        </p:nvSpPr>
        <p:spPr bwMode="auto">
          <a:xfrm>
            <a:off x="961443" y="1633659"/>
            <a:ext cx="7200800" cy="923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lvl="0" fontAlgn="base">
              <a:spcBef>
                <a:spcPct val="0"/>
              </a:spcBef>
              <a:spcAft>
                <a:spcPct val="0"/>
              </a:spcAft>
              <a:defRPr/>
            </a:pPr>
            <a:r>
              <a:rPr lang="en-US" altLang="zh-CN" dirty="0">
                <a:solidFill>
                  <a:srgbClr val="FF0000"/>
                </a:solidFill>
              </a:rPr>
              <a:t>The mitochondria-rich cells of the gills actively transport chloride ions from the fish’s extracellular fluid into the cell along the extensive basolateral membrane</a:t>
            </a:r>
            <a:r>
              <a:rPr lang="en-US" altLang="zh-CN" dirty="0"/>
              <a:t>.</a:t>
            </a:r>
            <a:endParaRPr kumimoji="0" lang="en-US" altLang="zh-CN" i="0" u="none" strike="noStrike" kern="0" cap="none" spc="0" normalizeH="0" baseline="0" noProof="0" dirty="0">
              <a:ln>
                <a:noFill/>
              </a:ln>
              <a:effectLst/>
              <a:uLnTx/>
              <a:uFillTx/>
              <a:ea typeface="微软雅黑" panose="020B0503020204020204" pitchFamily="34" charset="-122"/>
              <a:cs typeface="+mn-ea"/>
              <a:sym typeface="+mn-lt"/>
            </a:endParaRPr>
          </a:p>
        </p:txBody>
      </p:sp>
      <p:sp>
        <p:nvSpPr>
          <p:cNvPr id="5" name="矩形 4">
            <a:extLst>
              <a:ext uri="{FF2B5EF4-FFF2-40B4-BE49-F238E27FC236}">
                <a16:creationId xmlns:a16="http://schemas.microsoft.com/office/drawing/2014/main" id="{C8D74FAF-6232-2266-3112-1DAFC249D0A4}"/>
              </a:ext>
            </a:extLst>
          </p:cNvPr>
          <p:cNvSpPr/>
          <p:nvPr/>
        </p:nvSpPr>
        <p:spPr>
          <a:xfrm>
            <a:off x="371442" y="784858"/>
            <a:ext cx="535724" cy="923330"/>
          </a:xfrm>
          <a:prstGeom prst="rect">
            <a:avLst/>
          </a:prstGeom>
          <a:noFill/>
        </p:spPr>
        <p:txBody>
          <a:bodyPr wrap="none" lIns="91440" tIns="45720" rIns="91440" bIns="45720">
            <a:spAutoFit/>
          </a:bodyPr>
          <a:lstStyle/>
          <a:p>
            <a:pPr algn="ctr"/>
            <a:r>
              <a:rPr lang="en-US" altLang="zh-CN" sz="5400" b="0" cap="none" spc="0" dirty="0">
                <a:ln w="0"/>
                <a:solidFill>
                  <a:schemeClr val="accent1"/>
                </a:solidFill>
                <a:effectLst>
                  <a:outerShdw blurRad="38100" dist="25400" dir="5400000" algn="ctr" rotWithShape="0">
                    <a:srgbClr val="6E747A">
                      <a:alpha val="43000"/>
                    </a:srgbClr>
                  </a:outerShdw>
                </a:effectLst>
              </a:rPr>
              <a:t>1</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6" name="矩形 5">
            <a:extLst>
              <a:ext uri="{FF2B5EF4-FFF2-40B4-BE49-F238E27FC236}">
                <a16:creationId xmlns:a16="http://schemas.microsoft.com/office/drawing/2014/main" id="{20A5DD50-16C3-D84A-241D-90089B695A45}"/>
              </a:ext>
            </a:extLst>
          </p:cNvPr>
          <p:cNvSpPr/>
          <p:nvPr/>
        </p:nvSpPr>
        <p:spPr>
          <a:xfrm>
            <a:off x="371442" y="1578697"/>
            <a:ext cx="535724" cy="923330"/>
          </a:xfrm>
          <a:prstGeom prst="rect">
            <a:avLst/>
          </a:prstGeom>
          <a:noFill/>
        </p:spPr>
        <p:txBody>
          <a:bodyPr wrap="none" lIns="91440" tIns="45720" rIns="91440" bIns="45720">
            <a:spAutoFit/>
          </a:bodyPr>
          <a:lstStyle/>
          <a:p>
            <a:pPr algn="ctr"/>
            <a:r>
              <a:rPr lang="en-US" altLang="zh-CN" sz="5400" b="0" cap="none" spc="0" dirty="0">
                <a:ln w="0"/>
                <a:solidFill>
                  <a:schemeClr val="accent1"/>
                </a:solidFill>
                <a:effectLst>
                  <a:outerShdw blurRad="38100" dist="25400" dir="5400000" algn="ctr" rotWithShape="0">
                    <a:srgbClr val="6E747A">
                      <a:alpha val="43000"/>
                    </a:srgbClr>
                  </a:outerShdw>
                </a:effectLst>
              </a:rPr>
              <a:t>2</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grpSp>
        <p:nvGrpSpPr>
          <p:cNvPr id="9" name="组合 8">
            <a:extLst>
              <a:ext uri="{FF2B5EF4-FFF2-40B4-BE49-F238E27FC236}">
                <a16:creationId xmlns:a16="http://schemas.microsoft.com/office/drawing/2014/main" id="{35B9CEF5-6795-E2D6-3EF1-569B44A670D9}"/>
              </a:ext>
            </a:extLst>
          </p:cNvPr>
          <p:cNvGrpSpPr/>
          <p:nvPr/>
        </p:nvGrpSpPr>
        <p:grpSpPr>
          <a:xfrm>
            <a:off x="379542" y="325115"/>
            <a:ext cx="8568572" cy="585582"/>
            <a:chOff x="251900" y="195486"/>
            <a:chExt cx="8568572" cy="585582"/>
          </a:xfrm>
        </p:grpSpPr>
        <p:cxnSp>
          <p:nvCxnSpPr>
            <p:cNvPr id="10" name="直接连接符 9">
              <a:extLst>
                <a:ext uri="{FF2B5EF4-FFF2-40B4-BE49-F238E27FC236}">
                  <a16:creationId xmlns:a16="http://schemas.microsoft.com/office/drawing/2014/main" id="{520C7C28-785A-CC04-05D0-BA2F830F8767}"/>
                </a:ext>
              </a:extLst>
            </p:cNvPr>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1" name="矩形 10">
              <a:extLst>
                <a:ext uri="{FF2B5EF4-FFF2-40B4-BE49-F238E27FC236}">
                  <a16:creationId xmlns:a16="http://schemas.microsoft.com/office/drawing/2014/main" id="{8668334F-6F4C-1C60-0A8D-8BA2FD17994C}"/>
                </a:ext>
              </a:extLst>
            </p:cNvPr>
            <p:cNvSpPr/>
            <p:nvPr/>
          </p:nvSpPr>
          <p:spPr>
            <a:xfrm>
              <a:off x="1331640" y="255120"/>
              <a:ext cx="2180405" cy="400110"/>
            </a:xfrm>
            <a:prstGeom prst="rect">
              <a:avLst/>
            </a:prstGeom>
          </p:spPr>
          <p:txBody>
            <a:bodyPr wrap="none">
              <a:spAutoFit/>
            </a:bodyPr>
            <a:lstStyle/>
            <a:p>
              <a:pPr defTabSz="913765">
                <a:defRPr/>
              </a:pPr>
              <a:r>
                <a:rPr lang="en-US" altLang="zh-CN" sz="2000" b="1" kern="0" dirty="0">
                  <a:solidFill>
                    <a:srgbClr val="376092"/>
                  </a:solidFill>
                  <a:latin typeface="微软雅黑" panose="020B0503020204020204" pitchFamily="34" charset="-122"/>
                  <a:ea typeface="微软雅黑" panose="020B0503020204020204" pitchFamily="34" charset="-122"/>
                  <a:cs typeface="+mn-ea"/>
                  <a:sym typeface="+mn-lt"/>
                </a:rPr>
                <a:t>Marine </a:t>
              </a:r>
              <a:r>
                <a:rPr lang="en-US" altLang="zh-CN" sz="2000" b="1" kern="0" dirty="0" err="1">
                  <a:solidFill>
                    <a:srgbClr val="376092"/>
                  </a:solidFill>
                  <a:latin typeface="微软雅黑" panose="020B0503020204020204" pitchFamily="34" charset="-122"/>
                  <a:ea typeface="微软雅黑" panose="020B0503020204020204" pitchFamily="34" charset="-122"/>
                  <a:cs typeface="+mn-ea"/>
                  <a:sym typeface="+mn-lt"/>
                </a:rPr>
                <a:t>teleosts</a:t>
              </a:r>
              <a:endParaRPr lang="zh-CN" altLang="en-US" sz="20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12" name="组合 11">
              <a:extLst>
                <a:ext uri="{FF2B5EF4-FFF2-40B4-BE49-F238E27FC236}">
                  <a16:creationId xmlns:a16="http://schemas.microsoft.com/office/drawing/2014/main" id="{EAB08527-FEA1-EF97-132A-114E57CDA3DF}"/>
                </a:ext>
              </a:extLst>
            </p:cNvPr>
            <p:cNvGrpSpPr/>
            <p:nvPr/>
          </p:nvGrpSpPr>
          <p:grpSpPr>
            <a:xfrm>
              <a:off x="251900" y="195486"/>
              <a:ext cx="887938" cy="585582"/>
              <a:chOff x="562441" y="531294"/>
              <a:chExt cx="2322326" cy="1531540"/>
            </a:xfrm>
          </p:grpSpPr>
          <p:sp>
            <p:nvSpPr>
              <p:cNvPr id="14" name="圆角矩形 53">
                <a:extLst>
                  <a:ext uri="{FF2B5EF4-FFF2-40B4-BE49-F238E27FC236}">
                    <a16:creationId xmlns:a16="http://schemas.microsoft.com/office/drawing/2014/main" id="{B91DFD24-1BAF-30CE-44FD-2FFB2D2719A9}"/>
                  </a:ext>
                </a:extLst>
              </p:cNvPr>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5" name="圆角矩形 54">
                <a:extLst>
                  <a:ext uri="{FF2B5EF4-FFF2-40B4-BE49-F238E27FC236}">
                    <a16:creationId xmlns:a16="http://schemas.microsoft.com/office/drawing/2014/main" id="{F6BFD820-C490-7F7E-F094-2138CB702D84}"/>
                  </a:ext>
                </a:extLst>
              </p:cNvPr>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6" name="圆角矩形 55">
                <a:extLst>
                  <a:ext uri="{FF2B5EF4-FFF2-40B4-BE49-F238E27FC236}">
                    <a16:creationId xmlns:a16="http://schemas.microsoft.com/office/drawing/2014/main" id="{F86C5F73-7AD6-41E7-AB67-CE918B107DAE}"/>
                  </a:ext>
                </a:extLst>
              </p:cNvPr>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7" name="圆角矩形 56">
                <a:extLst>
                  <a:ext uri="{FF2B5EF4-FFF2-40B4-BE49-F238E27FC236}">
                    <a16:creationId xmlns:a16="http://schemas.microsoft.com/office/drawing/2014/main" id="{57EC290A-B9DF-8708-342A-24E02D97B10F}"/>
                  </a:ext>
                </a:extLst>
              </p:cNvPr>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8" name="圆角矩形 57">
                <a:extLst>
                  <a:ext uri="{FF2B5EF4-FFF2-40B4-BE49-F238E27FC236}">
                    <a16:creationId xmlns:a16="http://schemas.microsoft.com/office/drawing/2014/main" id="{69CEA2BE-91F1-D901-0615-BAED317034CD}"/>
                  </a:ext>
                </a:extLst>
              </p:cNvPr>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9" name="文本框 4">
                <a:extLst>
                  <a:ext uri="{FF2B5EF4-FFF2-40B4-BE49-F238E27FC236}">
                    <a16:creationId xmlns:a16="http://schemas.microsoft.com/office/drawing/2014/main" id="{B5FAC678-DC39-41C8-9E8D-FBBB679F161A}"/>
                  </a:ext>
                </a:extLst>
              </p:cNvPr>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03</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3" name="Rectangle 5">
            <a:extLst>
              <a:ext uri="{FF2B5EF4-FFF2-40B4-BE49-F238E27FC236}">
                <a16:creationId xmlns:a16="http://schemas.microsoft.com/office/drawing/2014/main" id="{0428599C-B5FE-6569-7FDB-54DBFECD0CFE}"/>
              </a:ext>
            </a:extLst>
          </p:cNvPr>
          <p:cNvSpPr/>
          <p:nvPr/>
        </p:nvSpPr>
        <p:spPr bwMode="auto">
          <a:xfrm>
            <a:off x="989481" y="2606024"/>
            <a:ext cx="7416824" cy="1353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lvl="0" fontAlgn="base">
              <a:spcBef>
                <a:spcPct val="0"/>
              </a:spcBef>
              <a:spcAft>
                <a:spcPct val="0"/>
              </a:spcAft>
              <a:defRPr/>
            </a:pPr>
            <a:r>
              <a:rPr lang="en-US" altLang="zh-CN" kern="0" dirty="0">
                <a:ea typeface="微软雅黑" panose="020B0503020204020204" pitchFamily="34" charset="-122"/>
                <a:cs typeface="+mn-ea"/>
                <a:sym typeface="+mn-lt"/>
              </a:rPr>
              <a:t>Most marine </a:t>
            </a:r>
            <a:r>
              <a:rPr lang="en-US" altLang="zh-CN" kern="0" dirty="0" err="1">
                <a:ea typeface="微软雅黑" panose="020B0503020204020204" pitchFamily="34" charset="-122"/>
                <a:cs typeface="+mn-ea"/>
                <a:sym typeface="+mn-lt"/>
              </a:rPr>
              <a:t>teleosts</a:t>
            </a:r>
            <a:r>
              <a:rPr lang="en-US" altLang="zh-CN" kern="0" dirty="0">
                <a:ea typeface="微软雅黑" panose="020B0503020204020204" pitchFamily="34" charset="-122"/>
                <a:cs typeface="+mn-ea"/>
                <a:sym typeface="+mn-lt"/>
              </a:rPr>
              <a:t> have glomerular kidneys, so urine forms initially by glomerular filtration. Some polar fishes, however, lack glomeruli and rely exclusively on active transport of solutes from the blood into the nephron to form urine. </a:t>
            </a:r>
            <a:r>
              <a:rPr lang="en-US" altLang="zh-CN" kern="0" dirty="0">
                <a:solidFill>
                  <a:srgbClr val="FF0000"/>
                </a:solidFill>
                <a:ea typeface="微软雅黑" panose="020B0503020204020204" pitchFamily="34" charset="-122"/>
                <a:cs typeface="+mn-ea"/>
                <a:sym typeface="+mn-lt"/>
              </a:rPr>
              <a:t>This means of urine formation prevents the loss of important molecules, </a:t>
            </a:r>
            <a:r>
              <a:rPr lang="en-US" altLang="zh-CN" kern="0" dirty="0">
                <a:ea typeface="微软雅黑" panose="020B0503020204020204" pitchFamily="34" charset="-122"/>
                <a:cs typeface="+mn-ea"/>
                <a:sym typeface="+mn-lt"/>
              </a:rPr>
              <a:t>such as biological antifreezes.</a:t>
            </a:r>
            <a:r>
              <a:rPr lang="en-US" altLang="zh-CN" dirty="0"/>
              <a:t> Whether glomerular or </a:t>
            </a:r>
            <a:r>
              <a:rPr lang="en-US" altLang="zh-CN" dirty="0" err="1"/>
              <a:t>aglomerular</a:t>
            </a:r>
            <a:r>
              <a:rPr lang="en-US" altLang="zh-CN" dirty="0"/>
              <a:t>, solutes such as sodium, chloride, magnesium, and sulfates, which are absorbed from the surrounding environment, are actively transported from the blood into the initial segment of the proximal tubule of the nephron to be eliminated in the urine.</a:t>
            </a:r>
            <a:endParaRPr kumimoji="0" lang="en-US" altLang="zh-CN" b="0" i="0" u="none" strike="noStrike" kern="0" cap="none" spc="0" normalizeH="0" baseline="0" noProof="0" dirty="0">
              <a:ln>
                <a:noFill/>
              </a:ln>
              <a:effectLst/>
              <a:uLnTx/>
              <a:uFillTx/>
              <a:ea typeface="微软雅黑" panose="020B0503020204020204" pitchFamily="34" charset="-122"/>
              <a:cs typeface="+mn-ea"/>
              <a:sym typeface="+mn-lt"/>
            </a:endParaRPr>
          </a:p>
        </p:txBody>
      </p:sp>
      <p:sp>
        <p:nvSpPr>
          <p:cNvPr id="26" name="矩形 25">
            <a:extLst>
              <a:ext uri="{FF2B5EF4-FFF2-40B4-BE49-F238E27FC236}">
                <a16:creationId xmlns:a16="http://schemas.microsoft.com/office/drawing/2014/main" id="{DB0EBB5A-1688-2BB3-BE41-536EA35E387A}"/>
              </a:ext>
            </a:extLst>
          </p:cNvPr>
          <p:cNvSpPr/>
          <p:nvPr/>
        </p:nvSpPr>
        <p:spPr>
          <a:xfrm>
            <a:off x="398581" y="2441087"/>
            <a:ext cx="535724" cy="923330"/>
          </a:xfrm>
          <a:prstGeom prst="rect">
            <a:avLst/>
          </a:prstGeom>
          <a:noFill/>
        </p:spPr>
        <p:txBody>
          <a:bodyPr wrap="none" lIns="91440" tIns="45720" rIns="91440" bIns="45720">
            <a:spAutoFit/>
          </a:bodyPr>
          <a:lstStyle/>
          <a:p>
            <a:pPr algn="ctr"/>
            <a:r>
              <a:rPr lang="en-US" altLang="zh-CN" sz="5400" dirty="0">
                <a:ln w="0"/>
                <a:solidFill>
                  <a:schemeClr val="accent1"/>
                </a:solidFill>
                <a:effectLst>
                  <a:outerShdw blurRad="38100" dist="25400" dir="5400000" algn="ctr" rotWithShape="0">
                    <a:srgbClr val="6E747A">
                      <a:alpha val="43000"/>
                    </a:srgbClr>
                  </a:outerShdw>
                </a:effectLst>
              </a:rPr>
              <a:t>3</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83283239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ppt_x"/>
                                          </p:val>
                                        </p:tav>
                                        <p:tav tm="100000">
                                          <p:val>
                                            <p:strVal val="#ppt_x"/>
                                          </p:val>
                                        </p:tav>
                                      </p:tavLst>
                                    </p:anim>
                                    <p:anim calcmode="lin" valueType="num">
                                      <p:cBhvr additive="base">
                                        <p:cTn id="28" dur="500" fill="hold"/>
                                        <p:tgtEl>
                                          <p:spTgt spid="2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 grpId="0"/>
      <p:bldP spid="5" grpId="0"/>
      <p:bldP spid="6" grpId="0"/>
      <p:bldP spid="23"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4B529F67-5AF3-6113-F6AF-C0112D8E9BD2}"/>
              </a:ext>
            </a:extLst>
          </p:cNvPr>
          <p:cNvSpPr/>
          <p:nvPr/>
        </p:nvSpPr>
        <p:spPr bwMode="auto">
          <a:xfrm>
            <a:off x="1209796" y="987575"/>
            <a:ext cx="7200800" cy="18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lvl="0" fontAlgn="base">
              <a:spcBef>
                <a:spcPct val="0"/>
              </a:spcBef>
              <a:spcAft>
                <a:spcPct val="0"/>
              </a:spcAft>
              <a:defRPr/>
            </a:pPr>
            <a:r>
              <a:rPr lang="en-US" altLang="zh-CN" dirty="0"/>
              <a:t>Marine </a:t>
            </a:r>
            <a:r>
              <a:rPr lang="en-US" altLang="zh-CN" dirty="0" err="1"/>
              <a:t>teleosts</a:t>
            </a:r>
            <a:r>
              <a:rPr lang="en-US" altLang="zh-CN" dirty="0"/>
              <a:t> also have a functionally distinct latter section of the proximal segment for the recovery of water, some sodium and chloride, and glucose. There is no distal tubule segment in marine </a:t>
            </a:r>
            <a:r>
              <a:rPr lang="en-US" altLang="zh-CN" dirty="0" err="1"/>
              <a:t>teleosts</a:t>
            </a:r>
            <a:r>
              <a:rPr lang="en-US" altLang="zh-CN" dirty="0"/>
              <a:t>, </a:t>
            </a:r>
            <a:r>
              <a:rPr lang="en-US" altLang="zh-CN" dirty="0">
                <a:solidFill>
                  <a:srgbClr val="FF0000"/>
                </a:solidFill>
              </a:rPr>
              <a:t>so the urine passes from the proximal tubule through the collecting duct </a:t>
            </a:r>
            <a:r>
              <a:rPr lang="en-US" altLang="zh-CN" dirty="0"/>
              <a:t>and into the bladder where additional sodium and chloride can be recovered if needed.</a:t>
            </a:r>
            <a:endParaRPr kumimoji="0" lang="en-US" altLang="zh-CN" i="0" u="none" strike="noStrike" kern="0" cap="none" spc="0" normalizeH="0" baseline="0" noProof="0" dirty="0">
              <a:ln>
                <a:noFill/>
              </a:ln>
              <a:effectLst/>
              <a:uLnTx/>
              <a:uFillTx/>
              <a:ea typeface="微软雅黑" panose="020B0503020204020204" pitchFamily="34" charset="-122"/>
              <a:cs typeface="+mn-ea"/>
              <a:sym typeface="+mn-lt"/>
            </a:endParaRPr>
          </a:p>
        </p:txBody>
      </p:sp>
      <p:sp>
        <p:nvSpPr>
          <p:cNvPr id="6" name="矩形 5">
            <a:extLst>
              <a:ext uri="{FF2B5EF4-FFF2-40B4-BE49-F238E27FC236}">
                <a16:creationId xmlns:a16="http://schemas.microsoft.com/office/drawing/2014/main" id="{20A5DD50-16C3-D84A-241D-90089B695A45}"/>
              </a:ext>
            </a:extLst>
          </p:cNvPr>
          <p:cNvSpPr/>
          <p:nvPr/>
        </p:nvSpPr>
        <p:spPr>
          <a:xfrm>
            <a:off x="421414" y="933309"/>
            <a:ext cx="535724" cy="923330"/>
          </a:xfrm>
          <a:prstGeom prst="rect">
            <a:avLst/>
          </a:prstGeom>
          <a:noFill/>
        </p:spPr>
        <p:txBody>
          <a:bodyPr wrap="none" lIns="91440" tIns="45720" rIns="91440" bIns="45720">
            <a:spAutoFit/>
          </a:bodyPr>
          <a:lstStyle/>
          <a:p>
            <a:pPr algn="ctr"/>
            <a:r>
              <a:rPr lang="en-US" altLang="zh-CN" sz="5400" dirty="0">
                <a:ln w="0"/>
                <a:solidFill>
                  <a:schemeClr val="accent1"/>
                </a:solidFill>
                <a:effectLst>
                  <a:outerShdw blurRad="38100" dist="25400" dir="5400000" algn="ctr" rotWithShape="0">
                    <a:srgbClr val="6E747A">
                      <a:alpha val="43000"/>
                    </a:srgbClr>
                  </a:outerShdw>
                </a:effectLst>
              </a:rPr>
              <a:t>4</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grpSp>
        <p:nvGrpSpPr>
          <p:cNvPr id="9" name="组合 8">
            <a:extLst>
              <a:ext uri="{FF2B5EF4-FFF2-40B4-BE49-F238E27FC236}">
                <a16:creationId xmlns:a16="http://schemas.microsoft.com/office/drawing/2014/main" id="{35B9CEF5-6795-E2D6-3EF1-569B44A670D9}"/>
              </a:ext>
            </a:extLst>
          </p:cNvPr>
          <p:cNvGrpSpPr/>
          <p:nvPr/>
        </p:nvGrpSpPr>
        <p:grpSpPr>
          <a:xfrm>
            <a:off x="379542" y="325115"/>
            <a:ext cx="8568572" cy="585582"/>
            <a:chOff x="251900" y="195486"/>
            <a:chExt cx="8568572" cy="585582"/>
          </a:xfrm>
        </p:grpSpPr>
        <p:cxnSp>
          <p:nvCxnSpPr>
            <p:cNvPr id="10" name="直接连接符 9">
              <a:extLst>
                <a:ext uri="{FF2B5EF4-FFF2-40B4-BE49-F238E27FC236}">
                  <a16:creationId xmlns:a16="http://schemas.microsoft.com/office/drawing/2014/main" id="{520C7C28-785A-CC04-05D0-BA2F830F8767}"/>
                </a:ext>
              </a:extLst>
            </p:cNvPr>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1" name="矩形 10">
              <a:extLst>
                <a:ext uri="{FF2B5EF4-FFF2-40B4-BE49-F238E27FC236}">
                  <a16:creationId xmlns:a16="http://schemas.microsoft.com/office/drawing/2014/main" id="{8668334F-6F4C-1C60-0A8D-8BA2FD17994C}"/>
                </a:ext>
              </a:extLst>
            </p:cNvPr>
            <p:cNvSpPr/>
            <p:nvPr/>
          </p:nvSpPr>
          <p:spPr>
            <a:xfrm>
              <a:off x="1331640" y="255120"/>
              <a:ext cx="2180405" cy="400110"/>
            </a:xfrm>
            <a:prstGeom prst="rect">
              <a:avLst/>
            </a:prstGeom>
          </p:spPr>
          <p:txBody>
            <a:bodyPr wrap="none">
              <a:spAutoFit/>
            </a:bodyPr>
            <a:lstStyle/>
            <a:p>
              <a:pPr defTabSz="913765">
                <a:defRPr/>
              </a:pPr>
              <a:r>
                <a:rPr lang="en-US" altLang="zh-CN" sz="2000" b="1" kern="0" dirty="0">
                  <a:solidFill>
                    <a:srgbClr val="376092"/>
                  </a:solidFill>
                  <a:latin typeface="微软雅黑" panose="020B0503020204020204" pitchFamily="34" charset="-122"/>
                  <a:ea typeface="微软雅黑" panose="020B0503020204020204" pitchFamily="34" charset="-122"/>
                  <a:cs typeface="+mn-ea"/>
                  <a:sym typeface="+mn-lt"/>
                </a:rPr>
                <a:t>Marine </a:t>
              </a:r>
              <a:r>
                <a:rPr lang="en-US" altLang="zh-CN" sz="2000" b="1" kern="0" dirty="0" err="1">
                  <a:solidFill>
                    <a:srgbClr val="376092"/>
                  </a:solidFill>
                  <a:latin typeface="微软雅黑" panose="020B0503020204020204" pitchFamily="34" charset="-122"/>
                  <a:ea typeface="微软雅黑" panose="020B0503020204020204" pitchFamily="34" charset="-122"/>
                  <a:cs typeface="+mn-ea"/>
                  <a:sym typeface="+mn-lt"/>
                </a:rPr>
                <a:t>teleosts</a:t>
              </a:r>
              <a:endParaRPr lang="zh-CN" altLang="en-US" sz="20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12" name="组合 11">
              <a:extLst>
                <a:ext uri="{FF2B5EF4-FFF2-40B4-BE49-F238E27FC236}">
                  <a16:creationId xmlns:a16="http://schemas.microsoft.com/office/drawing/2014/main" id="{EAB08527-FEA1-EF97-132A-114E57CDA3DF}"/>
                </a:ext>
              </a:extLst>
            </p:cNvPr>
            <p:cNvGrpSpPr/>
            <p:nvPr/>
          </p:nvGrpSpPr>
          <p:grpSpPr>
            <a:xfrm>
              <a:off x="251900" y="195486"/>
              <a:ext cx="887938" cy="585582"/>
              <a:chOff x="562441" y="531294"/>
              <a:chExt cx="2322326" cy="1531540"/>
            </a:xfrm>
          </p:grpSpPr>
          <p:sp>
            <p:nvSpPr>
              <p:cNvPr id="14" name="圆角矩形 53">
                <a:extLst>
                  <a:ext uri="{FF2B5EF4-FFF2-40B4-BE49-F238E27FC236}">
                    <a16:creationId xmlns:a16="http://schemas.microsoft.com/office/drawing/2014/main" id="{B91DFD24-1BAF-30CE-44FD-2FFB2D2719A9}"/>
                  </a:ext>
                </a:extLst>
              </p:cNvPr>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5" name="圆角矩形 54">
                <a:extLst>
                  <a:ext uri="{FF2B5EF4-FFF2-40B4-BE49-F238E27FC236}">
                    <a16:creationId xmlns:a16="http://schemas.microsoft.com/office/drawing/2014/main" id="{F6BFD820-C490-7F7E-F094-2138CB702D84}"/>
                  </a:ext>
                </a:extLst>
              </p:cNvPr>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6" name="圆角矩形 55">
                <a:extLst>
                  <a:ext uri="{FF2B5EF4-FFF2-40B4-BE49-F238E27FC236}">
                    <a16:creationId xmlns:a16="http://schemas.microsoft.com/office/drawing/2014/main" id="{F86C5F73-7AD6-41E7-AB67-CE918B107DAE}"/>
                  </a:ext>
                </a:extLst>
              </p:cNvPr>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7" name="圆角矩形 56">
                <a:extLst>
                  <a:ext uri="{FF2B5EF4-FFF2-40B4-BE49-F238E27FC236}">
                    <a16:creationId xmlns:a16="http://schemas.microsoft.com/office/drawing/2014/main" id="{57EC290A-B9DF-8708-342A-24E02D97B10F}"/>
                  </a:ext>
                </a:extLst>
              </p:cNvPr>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8" name="圆角矩形 57">
                <a:extLst>
                  <a:ext uri="{FF2B5EF4-FFF2-40B4-BE49-F238E27FC236}">
                    <a16:creationId xmlns:a16="http://schemas.microsoft.com/office/drawing/2014/main" id="{69CEA2BE-91F1-D901-0615-BAED317034CD}"/>
                  </a:ext>
                </a:extLst>
              </p:cNvPr>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19" name="文本框 4">
                <a:extLst>
                  <a:ext uri="{FF2B5EF4-FFF2-40B4-BE49-F238E27FC236}">
                    <a16:creationId xmlns:a16="http://schemas.microsoft.com/office/drawing/2014/main" id="{B5FAC678-DC39-41C8-9E8D-FBBB679F161A}"/>
                  </a:ext>
                </a:extLst>
              </p:cNvPr>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03</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3" name="Rectangle 5">
            <a:extLst>
              <a:ext uri="{FF2B5EF4-FFF2-40B4-BE49-F238E27FC236}">
                <a16:creationId xmlns:a16="http://schemas.microsoft.com/office/drawing/2014/main" id="{5FC7D3F9-52E2-F0BC-4D38-9F9F2634501F}"/>
              </a:ext>
            </a:extLst>
          </p:cNvPr>
          <p:cNvSpPr/>
          <p:nvPr/>
        </p:nvSpPr>
        <p:spPr bwMode="auto">
          <a:xfrm>
            <a:off x="1160748" y="2730614"/>
            <a:ext cx="7200800" cy="18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lvl="0" fontAlgn="base">
              <a:spcBef>
                <a:spcPct val="0"/>
              </a:spcBef>
              <a:spcAft>
                <a:spcPct val="0"/>
              </a:spcAft>
              <a:defRPr/>
            </a:pPr>
            <a:r>
              <a:rPr lang="en-US" altLang="zh-CN" dirty="0"/>
              <a:t>In addition, </a:t>
            </a:r>
            <a:r>
              <a:rPr lang="en-US" altLang="zh-CN" dirty="0">
                <a:solidFill>
                  <a:srgbClr val="FF0000"/>
                </a:solidFill>
              </a:rPr>
              <a:t>the bladder of marine </a:t>
            </a:r>
            <a:r>
              <a:rPr lang="en-US" altLang="zh-CN" dirty="0" err="1">
                <a:solidFill>
                  <a:srgbClr val="FF0000"/>
                </a:solidFill>
              </a:rPr>
              <a:t>teleosts</a:t>
            </a:r>
            <a:r>
              <a:rPr lang="en-US" altLang="zh-CN" dirty="0">
                <a:solidFill>
                  <a:srgbClr val="FF0000"/>
                </a:solidFill>
              </a:rPr>
              <a:t> is permeable to water</a:t>
            </a:r>
            <a:r>
              <a:rPr lang="en-US" altLang="zh-CN" dirty="0"/>
              <a:t>, unlike that of freshwater </a:t>
            </a:r>
            <a:r>
              <a:rPr lang="en-US" altLang="zh-CN" dirty="0" err="1"/>
              <a:t>teleosts</a:t>
            </a:r>
            <a:r>
              <a:rPr lang="en-US" altLang="zh-CN" dirty="0"/>
              <a:t>, providing an additional opportunity for water recovery. This is why marine </a:t>
            </a:r>
            <a:r>
              <a:rPr lang="en-US" altLang="zh-CN" dirty="0" err="1"/>
              <a:t>teleosts</a:t>
            </a:r>
            <a:r>
              <a:rPr lang="en-US" altLang="zh-CN" dirty="0"/>
              <a:t> can produce </a:t>
            </a:r>
            <a:r>
              <a:rPr lang="en-US" altLang="zh-CN" dirty="0">
                <a:solidFill>
                  <a:srgbClr val="FF0000"/>
                </a:solidFill>
              </a:rPr>
              <a:t>urine that is isotonic with their blood</a:t>
            </a:r>
            <a:r>
              <a:rPr lang="en-US" altLang="zh-CN" dirty="0"/>
              <a:t>, whereas freshwater </a:t>
            </a:r>
            <a:r>
              <a:rPr lang="en-US" altLang="zh-CN" dirty="0" err="1"/>
              <a:t>teleosts</a:t>
            </a:r>
            <a:r>
              <a:rPr lang="en-US" altLang="zh-CN" dirty="0"/>
              <a:t> can only produce dilute urine.</a:t>
            </a:r>
            <a:endParaRPr kumimoji="0" lang="en-US" altLang="zh-CN" i="0" u="none" strike="noStrike" kern="0" cap="none" spc="0" normalizeH="0" baseline="0" noProof="0" dirty="0">
              <a:ln>
                <a:noFill/>
              </a:ln>
              <a:effectLst/>
              <a:uLnTx/>
              <a:uFillTx/>
              <a:ea typeface="微软雅黑" panose="020B0503020204020204" pitchFamily="34" charset="-122"/>
              <a:cs typeface="+mn-ea"/>
              <a:sym typeface="+mn-lt"/>
            </a:endParaRPr>
          </a:p>
        </p:txBody>
      </p:sp>
      <p:sp>
        <p:nvSpPr>
          <p:cNvPr id="4" name="矩形 3">
            <a:extLst>
              <a:ext uri="{FF2B5EF4-FFF2-40B4-BE49-F238E27FC236}">
                <a16:creationId xmlns:a16="http://schemas.microsoft.com/office/drawing/2014/main" id="{6FE17231-B55F-50FC-6A27-1FDCD34E644C}"/>
              </a:ext>
            </a:extLst>
          </p:cNvPr>
          <p:cNvSpPr/>
          <p:nvPr/>
        </p:nvSpPr>
        <p:spPr>
          <a:xfrm>
            <a:off x="492776" y="2588201"/>
            <a:ext cx="535724" cy="923330"/>
          </a:xfrm>
          <a:prstGeom prst="rect">
            <a:avLst/>
          </a:prstGeom>
          <a:noFill/>
        </p:spPr>
        <p:txBody>
          <a:bodyPr wrap="none" lIns="91440" tIns="45720" rIns="91440" bIns="45720">
            <a:spAutoFit/>
          </a:bodyPr>
          <a:lstStyle/>
          <a:p>
            <a:pPr algn="ctr"/>
            <a:r>
              <a:rPr lang="en-US" altLang="zh-CN" sz="5400" dirty="0">
                <a:ln w="0"/>
                <a:solidFill>
                  <a:schemeClr val="accent1"/>
                </a:solidFill>
                <a:effectLst>
                  <a:outerShdw blurRad="38100" dist="25400" dir="5400000" algn="ctr" rotWithShape="0">
                    <a:srgbClr val="6E747A">
                      <a:alpha val="43000"/>
                    </a:srgbClr>
                  </a:outerShdw>
                </a:effectLst>
              </a:rPr>
              <a:t>5</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919987113"/>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p:cNvGrpSpPr/>
          <p:nvPr/>
        </p:nvGrpSpPr>
        <p:grpSpPr>
          <a:xfrm>
            <a:off x="251900" y="195486"/>
            <a:ext cx="8568572" cy="585582"/>
            <a:chOff x="251900" y="195486"/>
            <a:chExt cx="8568572" cy="585582"/>
          </a:xfrm>
        </p:grpSpPr>
        <p:cxnSp>
          <p:nvCxnSpPr>
            <p:cNvPr id="57" name="直接连接符 56"/>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63" name="矩形 62"/>
            <p:cNvSpPr/>
            <p:nvPr/>
          </p:nvSpPr>
          <p:spPr>
            <a:xfrm>
              <a:off x="1331640" y="255120"/>
              <a:ext cx="1385316" cy="400110"/>
            </a:xfrm>
            <a:prstGeom prst="rect">
              <a:avLst/>
            </a:prstGeom>
          </p:spPr>
          <p:txBody>
            <a:bodyPr wrap="none">
              <a:spAutoFit/>
            </a:bodyPr>
            <a:lstStyle/>
            <a:p>
              <a:pPr defTabSz="913765">
                <a:spcBef>
                  <a:spcPts val="0"/>
                </a:spcBef>
                <a:spcAft>
                  <a:spcPts val="0"/>
                </a:spcAft>
                <a:defRPr/>
              </a:pPr>
              <a:r>
                <a:rPr lang="en-US" altLang="zh-CN" sz="2000" b="1" kern="0" dirty="0">
                  <a:solidFill>
                    <a:srgbClr val="376092"/>
                  </a:solidFill>
                  <a:latin typeface="微软雅黑" panose="020B0503020204020204" pitchFamily="34" charset="-122"/>
                  <a:ea typeface="微软雅黑" panose="020B0503020204020204" pitchFamily="34" charset="-122"/>
                  <a:cs typeface="+mn-ea"/>
                  <a:sym typeface="+mn-lt"/>
                </a:rPr>
                <a:t>summary</a:t>
              </a:r>
              <a:endParaRPr lang="zh-CN" altLang="en-US" sz="20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64" name="组合 63"/>
            <p:cNvGrpSpPr/>
            <p:nvPr/>
          </p:nvGrpSpPr>
          <p:grpSpPr>
            <a:xfrm>
              <a:off x="251900" y="195486"/>
              <a:ext cx="887938" cy="585582"/>
              <a:chOff x="562441" y="531294"/>
              <a:chExt cx="2322326" cy="1531540"/>
            </a:xfrm>
          </p:grpSpPr>
          <p:sp>
            <p:nvSpPr>
              <p:cNvPr id="66" name="圆角矩形 65"/>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7" name="圆角矩形 66"/>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8" name="圆角矩形 67"/>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69" name="圆角矩形 68"/>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70" name="圆角矩形 69"/>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71" name="文本框 4"/>
              <p:cNvSpPr txBox="1"/>
              <p:nvPr/>
            </p:nvSpPr>
            <p:spPr>
              <a:xfrm>
                <a:off x="1317592" y="617339"/>
                <a:ext cx="483146"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5" name="文本框 6">
            <a:extLst>
              <a:ext uri="{FF2B5EF4-FFF2-40B4-BE49-F238E27FC236}">
                <a16:creationId xmlns:a16="http://schemas.microsoft.com/office/drawing/2014/main" id="{C44660AA-8C78-4748-9A66-785B22646A3D}"/>
              </a:ext>
            </a:extLst>
          </p:cNvPr>
          <p:cNvSpPr txBox="1"/>
          <p:nvPr/>
        </p:nvSpPr>
        <p:spPr>
          <a:xfrm>
            <a:off x="202700" y="1099654"/>
            <a:ext cx="2257880" cy="33855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3765">
              <a:spcBef>
                <a:spcPts val="0"/>
              </a:spcBef>
              <a:spcAft>
                <a:spcPts val="0"/>
              </a:spcAft>
              <a:defRPr/>
            </a:pPr>
            <a:r>
              <a:rPr lang="en-US" altLang="zh-CN" sz="1600" b="1" dirty="0">
                <a:solidFill>
                  <a:srgbClr val="376092"/>
                </a:solidFill>
                <a:latin typeface="微软雅黑" panose="020B0503020204020204" pitchFamily="34" charset="-122"/>
                <a:ea typeface="微软雅黑" panose="020B0503020204020204" pitchFamily="34" charset="-122"/>
                <a:cs typeface="+mn-ea"/>
                <a:sym typeface="+mn-lt"/>
              </a:rPr>
              <a:t>Elasmobranchs</a:t>
            </a:r>
            <a:endParaRPr lang="zh-CN" altLang="en-US" sz="1600" kern="0" dirty="0">
              <a:solidFill>
                <a:srgbClr val="376092"/>
              </a:solidFill>
              <a:latin typeface="微软雅黑" panose="020B0503020204020204" pitchFamily="34" charset="-122"/>
              <a:ea typeface="微软雅黑" panose="020B0503020204020204" pitchFamily="34" charset="-122"/>
              <a:cs typeface="+mn-ea"/>
              <a:sym typeface="+mn-lt"/>
            </a:endParaRPr>
          </a:p>
        </p:txBody>
      </p:sp>
      <p:sp>
        <p:nvSpPr>
          <p:cNvPr id="27" name="文本框 6">
            <a:extLst>
              <a:ext uri="{FF2B5EF4-FFF2-40B4-BE49-F238E27FC236}">
                <a16:creationId xmlns:a16="http://schemas.microsoft.com/office/drawing/2014/main" id="{85777E40-49CA-4AE2-B75F-592C536E2DDA}"/>
              </a:ext>
            </a:extLst>
          </p:cNvPr>
          <p:cNvSpPr txBox="1"/>
          <p:nvPr/>
        </p:nvSpPr>
        <p:spPr>
          <a:xfrm>
            <a:off x="2371536" y="667692"/>
            <a:ext cx="6406043" cy="1188980"/>
          </a:xfrm>
          <a:prstGeom prst="rect">
            <a:avLst/>
          </a:prstGeom>
          <a:no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lgn="just" defTabSz="685800">
              <a:lnSpc>
                <a:spcPct val="130000"/>
              </a:lnSpc>
              <a:buFont typeface="Arial" panose="020B0604020202020204" pitchFamily="34" charset="0"/>
              <a:buChar char="•"/>
              <a:defRPr/>
            </a:pPr>
            <a:r>
              <a:rPr lang="en-US" altLang="zh-CN" sz="1400" dirty="0">
                <a:solidFill>
                  <a:srgbClr val="FF0000"/>
                </a:solidFill>
              </a:rPr>
              <a:t>Have urea </a:t>
            </a:r>
          </a:p>
          <a:p>
            <a:pPr marL="285750" indent="-285750" algn="just" defTabSz="685800">
              <a:lnSpc>
                <a:spcPct val="130000"/>
              </a:lnSpc>
              <a:buFont typeface="Arial" panose="020B0604020202020204" pitchFamily="34" charset="0"/>
              <a:buChar char="•"/>
              <a:defRPr/>
            </a:pPr>
            <a:r>
              <a:rPr lang="en-US" altLang="zh-CN" sz="1400" dirty="0">
                <a:solidFill>
                  <a:srgbClr val="FF0000"/>
                </a:solidFill>
              </a:rPr>
              <a:t>elasmobranchs are hyperosmotic to sea water and gain water by diffusion across their gills</a:t>
            </a:r>
            <a:r>
              <a:rPr lang="en-US" altLang="zh-CN" sz="1400" dirty="0"/>
              <a:t>.</a:t>
            </a:r>
          </a:p>
          <a:p>
            <a:pPr marL="285750" indent="-285750" algn="just" defTabSz="685800">
              <a:lnSpc>
                <a:spcPct val="130000"/>
              </a:lnSpc>
              <a:buFont typeface="Arial" panose="020B0604020202020204" pitchFamily="34" charset="0"/>
              <a:buChar char="•"/>
              <a:defRPr/>
            </a:pPr>
            <a:r>
              <a:rPr lang="en-US" altLang="zh-CN" sz="1400" dirty="0">
                <a:solidFill>
                  <a:srgbClr val="FF0000"/>
                </a:solidFill>
              </a:rPr>
              <a:t>excess sodium and chloride by active secretion via the rectal gland</a:t>
            </a:r>
            <a:endParaRPr lang="zh-CN" altLang="en-US" sz="1400" kern="0" dirty="0">
              <a:solidFill>
                <a:schemeClr val="bg1">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29" name="文本框 6">
            <a:extLst>
              <a:ext uri="{FF2B5EF4-FFF2-40B4-BE49-F238E27FC236}">
                <a16:creationId xmlns:a16="http://schemas.microsoft.com/office/drawing/2014/main" id="{7374CE33-6152-421B-B09D-2E3E19584291}"/>
              </a:ext>
            </a:extLst>
          </p:cNvPr>
          <p:cNvSpPr txBox="1"/>
          <p:nvPr/>
        </p:nvSpPr>
        <p:spPr>
          <a:xfrm>
            <a:off x="2371536" y="4114857"/>
            <a:ext cx="6480720" cy="909929"/>
          </a:xfrm>
          <a:prstGeom prst="rect">
            <a:avLst/>
          </a:prstGeom>
          <a:no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indent="-171450" algn="just" defTabSz="685800">
              <a:lnSpc>
                <a:spcPct val="130000"/>
              </a:lnSpc>
              <a:buFont typeface="Arial" panose="020B0604020202020204" pitchFamily="34" charset="0"/>
              <a:buChar char="•"/>
              <a:defRPr/>
            </a:pPr>
            <a:r>
              <a:rPr lang="en-US" altLang="zh-CN" sz="1400" kern="0" dirty="0">
                <a:solidFill>
                  <a:srgbClr val="FF0000"/>
                </a:solidFill>
                <a:ea typeface="微软雅黑" panose="020B0503020204020204" pitchFamily="34" charset="-122"/>
                <a:cs typeface="+mn-ea"/>
                <a:sym typeface="+mn-lt"/>
              </a:rPr>
              <a:t>Hypoosmotic to their environment</a:t>
            </a:r>
          </a:p>
          <a:p>
            <a:pPr marL="171450" indent="-171450" algn="just" defTabSz="685800">
              <a:lnSpc>
                <a:spcPct val="130000"/>
              </a:lnSpc>
              <a:buFont typeface="Arial" panose="020B0604020202020204" pitchFamily="34" charset="0"/>
              <a:buChar char="•"/>
              <a:defRPr/>
            </a:pPr>
            <a:r>
              <a:rPr lang="en-US" altLang="zh-CN" sz="1400" kern="0" dirty="0">
                <a:solidFill>
                  <a:srgbClr val="FF0000"/>
                </a:solidFill>
                <a:ea typeface="微软雅黑" panose="020B0503020204020204" pitchFamily="34" charset="-122"/>
                <a:cs typeface="+mn-ea"/>
                <a:sym typeface="+mn-lt"/>
              </a:rPr>
              <a:t>drink sea water </a:t>
            </a:r>
            <a:r>
              <a:rPr lang="en-US" altLang="zh-CN" sz="1400" kern="0" dirty="0">
                <a:ea typeface="微软雅黑" panose="020B0503020204020204" pitchFamily="34" charset="-122"/>
                <a:cs typeface="+mn-ea"/>
                <a:sym typeface="+mn-lt"/>
              </a:rPr>
              <a:t>and actively </a:t>
            </a:r>
            <a:r>
              <a:rPr lang="en-US" altLang="zh-CN" sz="1400" kern="0" dirty="0">
                <a:solidFill>
                  <a:srgbClr val="FF0000"/>
                </a:solidFill>
                <a:ea typeface="微软雅黑" panose="020B0503020204020204" pitchFamily="34" charset="-122"/>
                <a:cs typeface="+mn-ea"/>
                <a:sym typeface="+mn-lt"/>
              </a:rPr>
              <a:t>excrete excess salts</a:t>
            </a:r>
            <a:r>
              <a:rPr lang="en-US" altLang="zh-CN" sz="1400" kern="0" dirty="0">
                <a:ea typeface="微软雅黑" panose="020B0503020204020204" pitchFamily="34" charset="-122"/>
                <a:cs typeface="+mn-ea"/>
                <a:sym typeface="+mn-lt"/>
              </a:rPr>
              <a:t>.</a:t>
            </a:r>
          </a:p>
          <a:p>
            <a:pPr marL="171450" indent="-171450" algn="just" defTabSz="685800">
              <a:lnSpc>
                <a:spcPct val="130000"/>
              </a:lnSpc>
              <a:buFont typeface="Arial" panose="020B0604020202020204" pitchFamily="34" charset="0"/>
              <a:buChar char="•"/>
              <a:defRPr/>
            </a:pPr>
            <a:r>
              <a:rPr lang="en-US" altLang="zh-CN" sz="1400" kern="0" dirty="0">
                <a:solidFill>
                  <a:srgbClr val="FF0000"/>
                </a:solidFill>
                <a:ea typeface="微软雅黑" panose="020B0503020204020204" pitchFamily="34" charset="-122"/>
                <a:cs typeface="+mn-ea"/>
                <a:sym typeface="+mn-lt"/>
              </a:rPr>
              <a:t>means of urine formation prevents the loss of important molecules,</a:t>
            </a:r>
            <a:endParaRPr lang="zh-CN" altLang="en-US" sz="1400" kern="0" dirty="0">
              <a:solidFill>
                <a:schemeClr val="bg1">
                  <a:lumMod val="50000"/>
                </a:schemeClr>
              </a:solidFill>
              <a:ea typeface="微软雅黑" panose="020B0503020204020204" pitchFamily="34" charset="-122"/>
              <a:cs typeface="+mn-ea"/>
              <a:sym typeface="+mn-lt"/>
            </a:endParaRPr>
          </a:p>
        </p:txBody>
      </p:sp>
      <p:sp>
        <p:nvSpPr>
          <p:cNvPr id="5" name="文本框 6">
            <a:extLst>
              <a:ext uri="{FF2B5EF4-FFF2-40B4-BE49-F238E27FC236}">
                <a16:creationId xmlns:a16="http://schemas.microsoft.com/office/drawing/2014/main" id="{8FD1F891-D931-EEAA-B0EF-E678577AF57F}"/>
              </a:ext>
            </a:extLst>
          </p:cNvPr>
          <p:cNvSpPr txBox="1"/>
          <p:nvPr/>
        </p:nvSpPr>
        <p:spPr>
          <a:xfrm>
            <a:off x="55624" y="2242117"/>
            <a:ext cx="2257880" cy="33855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3765">
              <a:spcBef>
                <a:spcPts val="0"/>
              </a:spcBef>
              <a:spcAft>
                <a:spcPts val="0"/>
              </a:spcAft>
              <a:defRPr/>
            </a:pPr>
            <a:r>
              <a:rPr lang="en-US" altLang="zh-CN" sz="1600" b="1" kern="0" dirty="0">
                <a:solidFill>
                  <a:srgbClr val="376092"/>
                </a:solidFill>
                <a:latin typeface="微软雅黑" panose="020B0503020204020204" pitchFamily="34" charset="-122"/>
                <a:ea typeface="微软雅黑" panose="020B0503020204020204" pitchFamily="34" charset="-122"/>
                <a:cs typeface="+mn-ea"/>
                <a:sym typeface="+mn-lt"/>
              </a:rPr>
              <a:t>Freshwater </a:t>
            </a:r>
            <a:r>
              <a:rPr lang="en-US" altLang="zh-CN" sz="1600" b="1" kern="0" dirty="0" err="1">
                <a:solidFill>
                  <a:srgbClr val="376092"/>
                </a:solidFill>
                <a:latin typeface="微软雅黑" panose="020B0503020204020204" pitchFamily="34" charset="-122"/>
                <a:ea typeface="微软雅黑" panose="020B0503020204020204" pitchFamily="34" charset="-122"/>
                <a:cs typeface="+mn-ea"/>
                <a:sym typeface="+mn-lt"/>
              </a:rPr>
              <a:t>teleosts</a:t>
            </a:r>
            <a:endParaRPr lang="zh-CN" altLang="en-US" sz="16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sp>
        <p:nvSpPr>
          <p:cNvPr id="6" name="文本框 6">
            <a:extLst>
              <a:ext uri="{FF2B5EF4-FFF2-40B4-BE49-F238E27FC236}">
                <a16:creationId xmlns:a16="http://schemas.microsoft.com/office/drawing/2014/main" id="{B12AEB05-9BCC-3DE4-77FA-BE7BAD44E486}"/>
              </a:ext>
            </a:extLst>
          </p:cNvPr>
          <p:cNvSpPr txBox="1"/>
          <p:nvPr/>
        </p:nvSpPr>
        <p:spPr>
          <a:xfrm>
            <a:off x="234555" y="4277435"/>
            <a:ext cx="2257880" cy="58477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3765">
              <a:defRPr/>
            </a:pPr>
            <a:r>
              <a:rPr lang="en-US" altLang="zh-CN" sz="1600" b="1" kern="0" dirty="0">
                <a:solidFill>
                  <a:srgbClr val="376092"/>
                </a:solidFill>
                <a:latin typeface="微软雅黑" panose="020B0503020204020204" pitchFamily="34" charset="-122"/>
                <a:ea typeface="微软雅黑" panose="020B0503020204020204" pitchFamily="34" charset="-122"/>
                <a:cs typeface="+mn-ea"/>
                <a:sym typeface="+mn-lt"/>
              </a:rPr>
              <a:t>Marine </a:t>
            </a:r>
            <a:r>
              <a:rPr lang="en-US" altLang="zh-CN" sz="1600" b="1" kern="0" dirty="0" err="1">
                <a:solidFill>
                  <a:srgbClr val="376092"/>
                </a:solidFill>
                <a:latin typeface="微软雅黑" panose="020B0503020204020204" pitchFamily="34" charset="-122"/>
                <a:ea typeface="微软雅黑" panose="020B0503020204020204" pitchFamily="34" charset="-122"/>
                <a:cs typeface="+mn-ea"/>
                <a:sym typeface="+mn-lt"/>
              </a:rPr>
              <a:t>teleosts</a:t>
            </a:r>
            <a:endParaRPr lang="zh-CN" altLang="en-US" sz="1600" b="1" kern="0" dirty="0">
              <a:solidFill>
                <a:srgbClr val="376092"/>
              </a:solidFill>
              <a:latin typeface="微软雅黑" panose="020B0503020204020204" pitchFamily="34" charset="-122"/>
              <a:ea typeface="微软雅黑" panose="020B0503020204020204" pitchFamily="34" charset="-122"/>
              <a:cs typeface="+mn-ea"/>
              <a:sym typeface="+mn-lt"/>
            </a:endParaRPr>
          </a:p>
          <a:p>
            <a:pPr defTabSz="913765">
              <a:spcBef>
                <a:spcPts val="0"/>
              </a:spcBef>
              <a:spcAft>
                <a:spcPts val="0"/>
              </a:spcAft>
              <a:defRPr/>
            </a:pPr>
            <a:endParaRPr lang="zh-CN" altLang="en-US" sz="1600" kern="0" dirty="0">
              <a:solidFill>
                <a:srgbClr val="376092"/>
              </a:solidFill>
              <a:latin typeface="微软雅黑" panose="020B0503020204020204" pitchFamily="34" charset="-122"/>
              <a:ea typeface="微软雅黑" panose="020B0503020204020204" pitchFamily="34" charset="-122"/>
              <a:cs typeface="+mn-ea"/>
              <a:sym typeface="+mn-lt"/>
            </a:endParaRPr>
          </a:p>
        </p:txBody>
      </p:sp>
      <p:sp>
        <p:nvSpPr>
          <p:cNvPr id="7" name="文本框 6">
            <a:extLst>
              <a:ext uri="{FF2B5EF4-FFF2-40B4-BE49-F238E27FC236}">
                <a16:creationId xmlns:a16="http://schemas.microsoft.com/office/drawing/2014/main" id="{4F9BF74D-315F-E4DB-52C8-E3E2058A9F28}"/>
              </a:ext>
            </a:extLst>
          </p:cNvPr>
          <p:cNvSpPr txBox="1"/>
          <p:nvPr/>
        </p:nvSpPr>
        <p:spPr>
          <a:xfrm>
            <a:off x="2372469" y="1840267"/>
            <a:ext cx="6406043" cy="2025170"/>
          </a:xfrm>
          <a:prstGeom prst="rect">
            <a:avLst/>
          </a:prstGeom>
          <a:no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indent="-171450" algn="just" defTabSz="685800">
              <a:lnSpc>
                <a:spcPct val="130000"/>
              </a:lnSpc>
              <a:buFont typeface="Arial" panose="020B0604020202020204" pitchFamily="34" charset="0"/>
              <a:buChar char="•"/>
              <a:defRPr/>
            </a:pPr>
            <a:r>
              <a:rPr lang="en-US" altLang="zh-CN" sz="1400" kern="0" dirty="0">
                <a:solidFill>
                  <a:srgbClr val="FF0000"/>
                </a:solidFill>
                <a:ea typeface="微软雅黑" panose="020B0503020204020204" pitchFamily="34" charset="-122"/>
                <a:cs typeface="+mn-ea"/>
                <a:sym typeface="+mn-lt"/>
              </a:rPr>
              <a:t>hyperosmotic to their environment</a:t>
            </a:r>
          </a:p>
          <a:p>
            <a:pPr marL="171450" indent="-171450" algn="just" defTabSz="685800">
              <a:lnSpc>
                <a:spcPct val="130000"/>
              </a:lnSpc>
              <a:buFont typeface="Arial" panose="020B0604020202020204" pitchFamily="34" charset="0"/>
              <a:buChar char="•"/>
              <a:defRPr/>
            </a:pPr>
            <a:r>
              <a:rPr lang="en-US" altLang="zh-CN" sz="1400" kern="0" dirty="0">
                <a:solidFill>
                  <a:srgbClr val="FF0000"/>
                </a:solidFill>
                <a:ea typeface="微软雅黑" panose="020B0503020204020204" pitchFamily="34" charset="-122"/>
                <a:cs typeface="+mn-ea"/>
                <a:sym typeface="+mn-lt"/>
              </a:rPr>
              <a:t>excrete a large volume of dilute urine </a:t>
            </a:r>
            <a:r>
              <a:rPr lang="en-US" altLang="zh-CN" sz="1400" kern="0" dirty="0">
                <a:ea typeface="微软雅黑" panose="020B0503020204020204" pitchFamily="34" charset="-122"/>
                <a:cs typeface="+mn-ea"/>
                <a:sym typeface="+mn-lt"/>
              </a:rPr>
              <a:t>and </a:t>
            </a:r>
            <a:r>
              <a:rPr lang="en-US" altLang="zh-CN" sz="1400" kern="0" dirty="0">
                <a:solidFill>
                  <a:srgbClr val="FF0000"/>
                </a:solidFill>
                <a:ea typeface="微软雅黑" panose="020B0503020204020204" pitchFamily="34" charset="-122"/>
                <a:cs typeface="+mn-ea"/>
                <a:sym typeface="+mn-lt"/>
              </a:rPr>
              <a:t>actively transport solutes back into their blood</a:t>
            </a:r>
          </a:p>
          <a:p>
            <a:pPr marL="171450" indent="-171450" algn="just" defTabSz="685800">
              <a:lnSpc>
                <a:spcPct val="130000"/>
              </a:lnSpc>
              <a:buFont typeface="Arial" panose="020B0604020202020204" pitchFamily="34" charset="0"/>
              <a:buChar char="•"/>
              <a:defRPr/>
            </a:pPr>
            <a:r>
              <a:rPr lang="en-US" altLang="zh-CN" sz="1400" dirty="0">
                <a:solidFill>
                  <a:srgbClr val="FF0000"/>
                </a:solidFill>
              </a:rPr>
              <a:t>sodium and chloride ions are taken up from the surrounding water at the gills by specialized mitochondria-rich cells</a:t>
            </a:r>
          </a:p>
          <a:p>
            <a:pPr marL="171450" indent="-171450" algn="just" defTabSz="685800">
              <a:lnSpc>
                <a:spcPct val="130000"/>
              </a:lnSpc>
              <a:buFont typeface="Arial" panose="020B0604020202020204" pitchFamily="34" charset="0"/>
              <a:buChar char="•"/>
              <a:defRPr/>
            </a:pPr>
            <a:r>
              <a:rPr lang="en-US" altLang="zh-CN" sz="1400" b="0" i="0" dirty="0">
                <a:solidFill>
                  <a:srgbClr val="FF0000"/>
                </a:solidFill>
                <a:effectLst/>
              </a:rPr>
              <a:t>glomerular filtrate passes into the proximal tubule where water and solutes, including sodium, chloride, and glucose, are recovered into the blood</a:t>
            </a:r>
            <a:endParaRPr lang="zh-CN" altLang="en-US" sz="1400" kern="0" dirty="0">
              <a:solidFill>
                <a:schemeClr val="bg1">
                  <a:lumMod val="50000"/>
                </a:schemeClr>
              </a:solidFill>
              <a:ea typeface="微软雅黑" panose="020B0503020204020204" pitchFamily="34" charset="-122"/>
              <a:cs typeface="+mn-ea"/>
              <a:sym typeface="+mn-lt"/>
            </a:endParaRPr>
          </a:p>
        </p:txBody>
      </p:sp>
    </p:spTree>
    <p:extLst>
      <p:ext uri="{BB962C8B-B14F-4D97-AF65-F5344CB8AC3E}">
        <p14:creationId xmlns:p14="http://schemas.microsoft.com/office/powerpoint/2010/main" val="8331952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圆角矩形 23"/>
          <p:cNvSpPr/>
          <p:nvPr/>
        </p:nvSpPr>
        <p:spPr>
          <a:xfrm rot="2700000">
            <a:off x="7474061" y="4221928"/>
            <a:ext cx="399563" cy="399563"/>
          </a:xfrm>
          <a:prstGeom prst="roundRect">
            <a:avLst>
              <a:gd name="adj" fmla="val 4810"/>
            </a:avLst>
          </a:prstGeom>
          <a:solidFill>
            <a:srgbClr val="9C9899"/>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7" name="圆角矩形 16"/>
          <p:cNvSpPr/>
          <p:nvPr/>
        </p:nvSpPr>
        <p:spPr>
          <a:xfrm rot="2700000">
            <a:off x="6430345" y="1140972"/>
            <a:ext cx="1323803" cy="1323803"/>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0" name="圆角矩形 19"/>
          <p:cNvSpPr/>
          <p:nvPr/>
        </p:nvSpPr>
        <p:spPr>
          <a:xfrm rot="2700000">
            <a:off x="5699113" y="2947008"/>
            <a:ext cx="1221683" cy="1221683"/>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1" name="圆角矩形 20"/>
          <p:cNvSpPr/>
          <p:nvPr/>
        </p:nvSpPr>
        <p:spPr>
          <a:xfrm rot="2700000">
            <a:off x="7279982" y="2731542"/>
            <a:ext cx="840595" cy="84059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2" name="圆角矩形 21"/>
          <p:cNvSpPr/>
          <p:nvPr/>
        </p:nvSpPr>
        <p:spPr>
          <a:xfrm rot="2700000">
            <a:off x="7859058" y="2034386"/>
            <a:ext cx="636431" cy="636431"/>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7942044" y="729761"/>
            <a:ext cx="532017" cy="532017"/>
          </a:xfrm>
          <a:prstGeom prst="roundRect">
            <a:avLst>
              <a:gd name="adj" fmla="val 4810"/>
            </a:avLst>
          </a:prstGeom>
          <a:solidFill>
            <a:schemeClr val="bg1">
              <a:lumMod val="6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 name="圆角矩形 2"/>
          <p:cNvSpPr/>
          <p:nvPr/>
        </p:nvSpPr>
        <p:spPr>
          <a:xfrm rot="18900000">
            <a:off x="-1205537" y="92970"/>
            <a:ext cx="2151435" cy="2065377"/>
          </a:xfrm>
          <a:prstGeom prst="roundRect">
            <a:avLst>
              <a:gd name="adj" fmla="val 8219"/>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6" name="圆角矩形 5"/>
          <p:cNvSpPr/>
          <p:nvPr/>
        </p:nvSpPr>
        <p:spPr>
          <a:xfrm rot="18900000">
            <a:off x="967987" y="-869121"/>
            <a:ext cx="1425327" cy="1368314"/>
          </a:xfrm>
          <a:prstGeom prst="roundRect">
            <a:avLst>
              <a:gd name="adj" fmla="val 8219"/>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8" name="圆角矩形 7"/>
          <p:cNvSpPr/>
          <p:nvPr/>
        </p:nvSpPr>
        <p:spPr>
          <a:xfrm rot="2700000">
            <a:off x="5569230" y="451226"/>
            <a:ext cx="539452" cy="53945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9" name="圆角矩形 8"/>
          <p:cNvSpPr/>
          <p:nvPr/>
        </p:nvSpPr>
        <p:spPr>
          <a:xfrm rot="2700000">
            <a:off x="7924084" y="441189"/>
            <a:ext cx="539452" cy="53945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0" name="圆角矩形 9"/>
          <p:cNvSpPr/>
          <p:nvPr/>
        </p:nvSpPr>
        <p:spPr>
          <a:xfrm rot="2700000">
            <a:off x="7875903" y="1686659"/>
            <a:ext cx="593998" cy="593998"/>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1" name="圆角矩形 10"/>
          <p:cNvSpPr/>
          <p:nvPr/>
        </p:nvSpPr>
        <p:spPr>
          <a:xfrm rot="2700000">
            <a:off x="6430345" y="757754"/>
            <a:ext cx="1323803" cy="1323803"/>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2" name="圆角矩形 11"/>
          <p:cNvSpPr/>
          <p:nvPr/>
        </p:nvSpPr>
        <p:spPr>
          <a:xfrm rot="2700000">
            <a:off x="7651901" y="2748553"/>
            <a:ext cx="806575" cy="806575"/>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3" name="圆角矩形 12"/>
          <p:cNvSpPr/>
          <p:nvPr/>
        </p:nvSpPr>
        <p:spPr>
          <a:xfrm rot="2700000">
            <a:off x="5702325" y="3377079"/>
            <a:ext cx="1182098" cy="1182098"/>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4" name="圆角矩形 13"/>
          <p:cNvSpPr/>
          <p:nvPr/>
        </p:nvSpPr>
        <p:spPr>
          <a:xfrm rot="2700000">
            <a:off x="4391728" y="3680354"/>
            <a:ext cx="637272" cy="63727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5" name="圆角矩形 14"/>
          <p:cNvSpPr/>
          <p:nvPr/>
        </p:nvSpPr>
        <p:spPr>
          <a:xfrm rot="2700000">
            <a:off x="8304885" y="4287910"/>
            <a:ext cx="637272" cy="637272"/>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6" name="圆角矩形 15"/>
          <p:cNvSpPr/>
          <p:nvPr/>
        </p:nvSpPr>
        <p:spPr>
          <a:xfrm rot="2700000">
            <a:off x="7432318" y="3741845"/>
            <a:ext cx="507367" cy="507367"/>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5" name="圆角矩形 24"/>
          <p:cNvSpPr/>
          <p:nvPr/>
        </p:nvSpPr>
        <p:spPr>
          <a:xfrm rot="2700000">
            <a:off x="5329029" y="4407508"/>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8302864" y="3845760"/>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8313355" y="1108110"/>
            <a:ext cx="256950" cy="256950"/>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8" name="圆角矩形 27"/>
          <p:cNvSpPr/>
          <p:nvPr/>
        </p:nvSpPr>
        <p:spPr>
          <a:xfrm rot="2700000">
            <a:off x="6484684" y="2775838"/>
            <a:ext cx="256950" cy="256950"/>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1" name="矩形 30"/>
          <p:cNvSpPr/>
          <p:nvPr/>
        </p:nvSpPr>
        <p:spPr>
          <a:xfrm>
            <a:off x="755576" y="1851670"/>
            <a:ext cx="7344816" cy="830839"/>
          </a:xfrm>
          <a:prstGeom prst="rect">
            <a:avLst/>
          </a:prstGeom>
        </p:spPr>
        <p:txBody>
          <a:bodyPr wrap="square" lIns="91284" tIns="45642" rIns="91284" bIns="45642">
            <a:spAutoFit/>
          </a:bodyPr>
          <a:lstStyle/>
          <a:p>
            <a:r>
              <a:rPr lang="zh-CN" altLang="en-US" sz="4800" b="1" spc="300" dirty="0">
                <a:solidFill>
                  <a:srgbClr val="133F6B"/>
                </a:solidFill>
                <a:latin typeface="微软雅黑" panose="020B0503020204020204" pitchFamily="34" charset="-122"/>
                <a:ea typeface="微软雅黑" panose="020B0503020204020204" pitchFamily="34" charset="-122"/>
                <a:cs typeface="+mn-ea"/>
                <a:sym typeface="+mn-lt"/>
              </a:rPr>
              <a:t>感谢您的聆听</a:t>
            </a:r>
            <a:endParaRPr lang="zh-CN" altLang="en-US" sz="4800" b="1" spc="3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sp>
        <p:nvSpPr>
          <p:cNvPr id="33" name="矩形 32"/>
          <p:cNvSpPr/>
          <p:nvPr/>
        </p:nvSpPr>
        <p:spPr>
          <a:xfrm>
            <a:off x="755576" y="2675854"/>
            <a:ext cx="7344816" cy="399952"/>
          </a:xfrm>
          <a:prstGeom prst="rect">
            <a:avLst/>
          </a:prstGeom>
        </p:spPr>
        <p:txBody>
          <a:bodyPr wrap="square" lIns="91284" tIns="45642" rIns="91284" bIns="45642">
            <a:spAutoFit/>
          </a:bodyPr>
          <a:lstStyle/>
          <a:p>
            <a:r>
              <a:rPr lang="en-US" altLang="zh-CN" sz="2000" dirty="0">
                <a:solidFill>
                  <a:srgbClr val="133F6B"/>
                </a:solidFill>
                <a:latin typeface="微软雅黑" panose="020B0503020204020204" pitchFamily="34" charset="-122"/>
                <a:ea typeface="微软雅黑" panose="020B0503020204020204" pitchFamily="34" charset="-122"/>
                <a:cs typeface="+mn-ea"/>
                <a:sym typeface="+mn-lt"/>
              </a:rPr>
              <a:t>THANK YOU FOR LISTENING</a:t>
            </a:r>
            <a:endParaRPr lang="zh-CN" altLang="en-US" sz="2000" dirty="0">
              <a:solidFill>
                <a:srgbClr val="133F6B"/>
              </a:solidFill>
              <a:latin typeface="微软雅黑" panose="020B0503020204020204" pitchFamily="34" charset="-122"/>
              <a:ea typeface="微软雅黑" panose="020B0503020204020204" pitchFamily="34" charset="-122"/>
              <a:cs typeface="+mn-ea"/>
              <a:sym typeface="+mn-lt"/>
            </a:endParaRPr>
          </a:p>
        </p:txBody>
      </p:sp>
    </p:spTree>
    <p:extLst>
      <p:ext uri="{BB962C8B-B14F-4D97-AF65-F5344CB8AC3E}">
        <p14:creationId xmlns:p14="http://schemas.microsoft.com/office/powerpoint/2010/main" val="56022818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14:presetBounceEnd="40000">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14:bounceEnd="40000">
                                          <p:cBhvr additive="base">
                                            <p:cTn id="15" dur="750" fill="hold"/>
                                            <p:tgtEl>
                                              <p:spTgt spid="24"/>
                                            </p:tgtEl>
                                            <p:attrNameLst>
                                              <p:attrName>ppt_x</p:attrName>
                                            </p:attrNameLst>
                                          </p:cBhvr>
                                          <p:tavLst>
                                            <p:tav tm="0">
                                              <p:val>
                                                <p:strVal val="#ppt_x"/>
                                              </p:val>
                                            </p:tav>
                                            <p:tav tm="100000">
                                              <p:val>
                                                <p:strVal val="#ppt_x"/>
                                              </p:val>
                                            </p:tav>
                                          </p:tavLst>
                                        </p:anim>
                                        <p:anim calcmode="lin" valueType="num" p14:bounceEnd="40000">
                                          <p:cBhvr additive="base">
                                            <p:cTn id="16" dur="750" fill="hold"/>
                                            <p:tgtEl>
                                              <p:spTgt spid="2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14:presetBounceEnd="40000">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14:bounceEnd="40000">
                                          <p:cBhvr additive="base">
                                            <p:cTn id="19" dur="750" fill="hold"/>
                                            <p:tgtEl>
                                              <p:spTgt spid="17"/>
                                            </p:tgtEl>
                                            <p:attrNameLst>
                                              <p:attrName>ppt_x</p:attrName>
                                            </p:attrNameLst>
                                          </p:cBhvr>
                                          <p:tavLst>
                                            <p:tav tm="0">
                                              <p:val>
                                                <p:strVal val="#ppt_x"/>
                                              </p:val>
                                            </p:tav>
                                            <p:tav tm="100000">
                                              <p:val>
                                                <p:strVal val="#ppt_x"/>
                                              </p:val>
                                            </p:tav>
                                          </p:tavLst>
                                        </p:anim>
                                        <p:anim calcmode="lin" valueType="num" p14:bounceEnd="40000">
                                          <p:cBhvr additive="base">
                                            <p:cTn id="20" dur="75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2" fill="hold" grpId="0" nodeType="withEffect" p14:presetBounceEnd="40000">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14:bounceEnd="40000">
                                          <p:cBhvr additive="base">
                                            <p:cTn id="23" dur="750" fill="hold"/>
                                            <p:tgtEl>
                                              <p:spTgt spid="20"/>
                                            </p:tgtEl>
                                            <p:attrNameLst>
                                              <p:attrName>ppt_x</p:attrName>
                                            </p:attrNameLst>
                                          </p:cBhvr>
                                          <p:tavLst>
                                            <p:tav tm="0">
                                              <p:val>
                                                <p:strVal val="1+#ppt_w/2"/>
                                              </p:val>
                                            </p:tav>
                                            <p:tav tm="100000">
                                              <p:val>
                                                <p:strVal val="#ppt_x"/>
                                              </p:val>
                                            </p:tav>
                                          </p:tavLst>
                                        </p:anim>
                                        <p:anim calcmode="lin" valueType="num" p14:bounceEnd="40000">
                                          <p:cBhvr additive="base">
                                            <p:cTn id="24" dur="750" fill="hold"/>
                                            <p:tgtEl>
                                              <p:spTgt spid="2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14:presetBounceEnd="40000">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14:bounceEnd="40000">
                                          <p:cBhvr additive="base">
                                            <p:cTn id="27" dur="750" fill="hold"/>
                                            <p:tgtEl>
                                              <p:spTgt spid="21"/>
                                            </p:tgtEl>
                                            <p:attrNameLst>
                                              <p:attrName>ppt_x</p:attrName>
                                            </p:attrNameLst>
                                          </p:cBhvr>
                                          <p:tavLst>
                                            <p:tav tm="0">
                                              <p:val>
                                                <p:strVal val="1+#ppt_w/2"/>
                                              </p:val>
                                            </p:tav>
                                            <p:tav tm="100000">
                                              <p:val>
                                                <p:strVal val="#ppt_x"/>
                                              </p:val>
                                            </p:tav>
                                          </p:tavLst>
                                        </p:anim>
                                        <p:anim calcmode="lin" valueType="num" p14:bounceEnd="40000">
                                          <p:cBhvr additive="base">
                                            <p:cTn id="28" dur="750" fill="hold"/>
                                            <p:tgtEl>
                                              <p:spTgt spid="2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14:presetBounceEnd="40000">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14:bounceEnd="40000">
                                          <p:cBhvr additive="base">
                                            <p:cTn id="31" dur="750" fill="hold"/>
                                            <p:tgtEl>
                                              <p:spTgt spid="22"/>
                                            </p:tgtEl>
                                            <p:attrNameLst>
                                              <p:attrName>ppt_x</p:attrName>
                                            </p:attrNameLst>
                                          </p:cBhvr>
                                          <p:tavLst>
                                            <p:tav tm="0">
                                              <p:val>
                                                <p:strVal val="1+#ppt_w/2"/>
                                              </p:val>
                                            </p:tav>
                                            <p:tav tm="100000">
                                              <p:val>
                                                <p:strVal val="#ppt_x"/>
                                              </p:val>
                                            </p:tav>
                                          </p:tavLst>
                                        </p:anim>
                                        <p:anim calcmode="lin" valueType="num" p14:bounceEnd="40000">
                                          <p:cBhvr additive="base">
                                            <p:cTn id="32" dur="750" fill="hold"/>
                                            <p:tgtEl>
                                              <p:spTgt spid="22"/>
                                            </p:tgtEl>
                                            <p:attrNameLst>
                                              <p:attrName>ppt_y</p:attrName>
                                            </p:attrNameLst>
                                          </p:cBhvr>
                                          <p:tavLst>
                                            <p:tav tm="0">
                                              <p:val>
                                                <p:strVal val="#ppt_y"/>
                                              </p:val>
                                            </p:tav>
                                            <p:tav tm="100000">
                                              <p:val>
                                                <p:strVal val="#ppt_y"/>
                                              </p:val>
                                            </p:tav>
                                          </p:tavLst>
                                        </p:anim>
                                      </p:childTnLst>
                                    </p:cTn>
                                  </p:par>
                                  <p:par>
                                    <p:cTn id="33" presetID="2" presetClass="entr" presetSubtype="3" fill="hold" grpId="0" nodeType="withEffect" p14:presetBounceEnd="40000">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14:bounceEnd="40000">
                                          <p:cBhvr additive="base">
                                            <p:cTn id="35" dur="750" fill="hold"/>
                                            <p:tgtEl>
                                              <p:spTgt spid="23"/>
                                            </p:tgtEl>
                                            <p:attrNameLst>
                                              <p:attrName>ppt_x</p:attrName>
                                            </p:attrNameLst>
                                          </p:cBhvr>
                                          <p:tavLst>
                                            <p:tav tm="0">
                                              <p:val>
                                                <p:strVal val="1+#ppt_w/2"/>
                                              </p:val>
                                            </p:tav>
                                            <p:tav tm="100000">
                                              <p:val>
                                                <p:strVal val="#ppt_x"/>
                                              </p:val>
                                            </p:tav>
                                          </p:tavLst>
                                        </p:anim>
                                        <p:anim calcmode="lin" valueType="num" p14:bounceEnd="40000">
                                          <p:cBhvr additive="base">
                                            <p:cTn id="36" dur="750" fill="hold"/>
                                            <p:tgtEl>
                                              <p:spTgt spid="23"/>
                                            </p:tgtEl>
                                            <p:attrNameLst>
                                              <p:attrName>ppt_y</p:attrName>
                                            </p:attrNameLst>
                                          </p:cBhvr>
                                          <p:tavLst>
                                            <p:tav tm="0">
                                              <p:val>
                                                <p:strVal val="0-#ppt_h/2"/>
                                              </p:val>
                                            </p:tav>
                                            <p:tav tm="100000">
                                              <p:val>
                                                <p:strVal val="#ppt_y"/>
                                              </p:val>
                                            </p:tav>
                                          </p:tavLst>
                                        </p:anim>
                                      </p:childTnLst>
                                    </p:cTn>
                                  </p:par>
                                  <p:par>
                                    <p:cTn id="37" presetID="2" presetClass="entr" presetSubtype="3" fill="hold" grpId="0" nodeType="withEffect" p14:presetBounceEnd="40000">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14:bounceEnd="40000">
                                          <p:cBhvr additive="base">
                                            <p:cTn id="39" dur="750" fill="hold"/>
                                            <p:tgtEl>
                                              <p:spTgt spid="8"/>
                                            </p:tgtEl>
                                            <p:attrNameLst>
                                              <p:attrName>ppt_x</p:attrName>
                                            </p:attrNameLst>
                                          </p:cBhvr>
                                          <p:tavLst>
                                            <p:tav tm="0">
                                              <p:val>
                                                <p:strVal val="1+#ppt_w/2"/>
                                              </p:val>
                                            </p:tav>
                                            <p:tav tm="100000">
                                              <p:val>
                                                <p:strVal val="#ppt_x"/>
                                              </p:val>
                                            </p:tav>
                                          </p:tavLst>
                                        </p:anim>
                                        <p:anim calcmode="lin" valueType="num" p14:bounceEnd="40000">
                                          <p:cBhvr additive="base">
                                            <p:cTn id="40" dur="750" fill="hold"/>
                                            <p:tgtEl>
                                              <p:spTgt spid="8"/>
                                            </p:tgtEl>
                                            <p:attrNameLst>
                                              <p:attrName>ppt_y</p:attrName>
                                            </p:attrNameLst>
                                          </p:cBhvr>
                                          <p:tavLst>
                                            <p:tav tm="0">
                                              <p:val>
                                                <p:strVal val="0-#ppt_h/2"/>
                                              </p:val>
                                            </p:tav>
                                            <p:tav tm="100000">
                                              <p:val>
                                                <p:strVal val="#ppt_y"/>
                                              </p:val>
                                            </p:tav>
                                          </p:tavLst>
                                        </p:anim>
                                      </p:childTnLst>
                                    </p:cTn>
                                  </p:par>
                                  <p:par>
                                    <p:cTn id="41" presetID="2" presetClass="entr" presetSubtype="3" fill="hold" grpId="0" nodeType="withEffect" p14:presetBounceEnd="40000">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14:bounceEnd="40000">
                                          <p:cBhvr additive="base">
                                            <p:cTn id="43" dur="750" fill="hold"/>
                                            <p:tgtEl>
                                              <p:spTgt spid="9"/>
                                            </p:tgtEl>
                                            <p:attrNameLst>
                                              <p:attrName>ppt_x</p:attrName>
                                            </p:attrNameLst>
                                          </p:cBhvr>
                                          <p:tavLst>
                                            <p:tav tm="0">
                                              <p:val>
                                                <p:strVal val="1+#ppt_w/2"/>
                                              </p:val>
                                            </p:tav>
                                            <p:tav tm="100000">
                                              <p:val>
                                                <p:strVal val="#ppt_x"/>
                                              </p:val>
                                            </p:tav>
                                          </p:tavLst>
                                        </p:anim>
                                        <p:anim calcmode="lin" valueType="num" p14:bounceEnd="40000">
                                          <p:cBhvr additive="base">
                                            <p:cTn id="44" dur="750" fill="hold"/>
                                            <p:tgtEl>
                                              <p:spTgt spid="9"/>
                                            </p:tgtEl>
                                            <p:attrNameLst>
                                              <p:attrName>ppt_y</p:attrName>
                                            </p:attrNameLst>
                                          </p:cBhvr>
                                          <p:tavLst>
                                            <p:tav tm="0">
                                              <p:val>
                                                <p:strVal val="0-#ppt_h/2"/>
                                              </p:val>
                                            </p:tav>
                                            <p:tav tm="100000">
                                              <p:val>
                                                <p:strVal val="#ppt_y"/>
                                              </p:val>
                                            </p:tav>
                                          </p:tavLst>
                                        </p:anim>
                                      </p:childTnLst>
                                    </p:cTn>
                                  </p:par>
                                  <p:par>
                                    <p:cTn id="45" presetID="2" presetClass="entr" presetSubtype="3" fill="hold" grpId="0" nodeType="withEffect" p14:presetBounceEnd="40000">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14:bounceEnd="40000">
                                          <p:cBhvr additive="base">
                                            <p:cTn id="47" dur="750" fill="hold"/>
                                            <p:tgtEl>
                                              <p:spTgt spid="10"/>
                                            </p:tgtEl>
                                            <p:attrNameLst>
                                              <p:attrName>ppt_x</p:attrName>
                                            </p:attrNameLst>
                                          </p:cBhvr>
                                          <p:tavLst>
                                            <p:tav tm="0">
                                              <p:val>
                                                <p:strVal val="1+#ppt_w/2"/>
                                              </p:val>
                                            </p:tav>
                                            <p:tav tm="100000">
                                              <p:val>
                                                <p:strVal val="#ppt_x"/>
                                              </p:val>
                                            </p:tav>
                                          </p:tavLst>
                                        </p:anim>
                                        <p:anim calcmode="lin" valueType="num" p14:bounceEnd="40000">
                                          <p:cBhvr additive="base">
                                            <p:cTn id="48" dur="750" fill="hold"/>
                                            <p:tgtEl>
                                              <p:spTgt spid="10"/>
                                            </p:tgtEl>
                                            <p:attrNameLst>
                                              <p:attrName>ppt_y</p:attrName>
                                            </p:attrNameLst>
                                          </p:cBhvr>
                                          <p:tavLst>
                                            <p:tav tm="0">
                                              <p:val>
                                                <p:strVal val="0-#ppt_h/2"/>
                                              </p:val>
                                            </p:tav>
                                            <p:tav tm="100000">
                                              <p:val>
                                                <p:strVal val="#ppt_y"/>
                                              </p:val>
                                            </p:tav>
                                          </p:tavLst>
                                        </p:anim>
                                      </p:childTnLst>
                                    </p:cTn>
                                  </p:par>
                                  <p:par>
                                    <p:cTn id="49" presetID="2" presetClass="entr" presetSubtype="2" fill="hold" grpId="0" nodeType="withEffect" p14:presetBounceEnd="40000">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14:bounceEnd="40000">
                                          <p:cBhvr additive="base">
                                            <p:cTn id="51" dur="750" fill="hold"/>
                                            <p:tgtEl>
                                              <p:spTgt spid="11"/>
                                            </p:tgtEl>
                                            <p:attrNameLst>
                                              <p:attrName>ppt_x</p:attrName>
                                            </p:attrNameLst>
                                          </p:cBhvr>
                                          <p:tavLst>
                                            <p:tav tm="0">
                                              <p:val>
                                                <p:strVal val="1+#ppt_w/2"/>
                                              </p:val>
                                            </p:tav>
                                            <p:tav tm="100000">
                                              <p:val>
                                                <p:strVal val="#ppt_x"/>
                                              </p:val>
                                            </p:tav>
                                          </p:tavLst>
                                        </p:anim>
                                        <p:anim calcmode="lin" valueType="num" p14:bounceEnd="40000">
                                          <p:cBhvr additive="base">
                                            <p:cTn id="52" dur="750" fill="hold"/>
                                            <p:tgtEl>
                                              <p:spTgt spid="11"/>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14:presetBounceEnd="40000">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14:bounceEnd="40000">
                                          <p:cBhvr additive="base">
                                            <p:cTn id="55" dur="750" fill="hold"/>
                                            <p:tgtEl>
                                              <p:spTgt spid="12"/>
                                            </p:tgtEl>
                                            <p:attrNameLst>
                                              <p:attrName>ppt_x</p:attrName>
                                            </p:attrNameLst>
                                          </p:cBhvr>
                                          <p:tavLst>
                                            <p:tav tm="0">
                                              <p:val>
                                                <p:strVal val="1+#ppt_w/2"/>
                                              </p:val>
                                            </p:tav>
                                            <p:tav tm="100000">
                                              <p:val>
                                                <p:strVal val="#ppt_x"/>
                                              </p:val>
                                            </p:tav>
                                          </p:tavLst>
                                        </p:anim>
                                        <p:anim calcmode="lin" valueType="num" p14:bounceEnd="40000">
                                          <p:cBhvr additive="base">
                                            <p:cTn id="56" dur="750" fill="hold"/>
                                            <p:tgtEl>
                                              <p:spTgt spid="12"/>
                                            </p:tgtEl>
                                            <p:attrNameLst>
                                              <p:attrName>ppt_y</p:attrName>
                                            </p:attrNameLst>
                                          </p:cBhvr>
                                          <p:tavLst>
                                            <p:tav tm="0">
                                              <p:val>
                                                <p:strVal val="#ppt_y"/>
                                              </p:val>
                                            </p:tav>
                                            <p:tav tm="100000">
                                              <p:val>
                                                <p:strVal val="#ppt_y"/>
                                              </p:val>
                                            </p:tav>
                                          </p:tavLst>
                                        </p:anim>
                                      </p:childTnLst>
                                    </p:cTn>
                                  </p:par>
                                  <p:par>
                                    <p:cTn id="57" presetID="2" presetClass="entr" presetSubtype="4" fill="hold" grpId="0" nodeType="withEffect" p14:presetBounceEnd="40000">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14:bounceEnd="40000">
                                          <p:cBhvr additive="base">
                                            <p:cTn id="59" dur="750" fill="hold"/>
                                            <p:tgtEl>
                                              <p:spTgt spid="13"/>
                                            </p:tgtEl>
                                            <p:attrNameLst>
                                              <p:attrName>ppt_x</p:attrName>
                                            </p:attrNameLst>
                                          </p:cBhvr>
                                          <p:tavLst>
                                            <p:tav tm="0">
                                              <p:val>
                                                <p:strVal val="#ppt_x"/>
                                              </p:val>
                                            </p:tav>
                                            <p:tav tm="100000">
                                              <p:val>
                                                <p:strVal val="#ppt_x"/>
                                              </p:val>
                                            </p:tav>
                                          </p:tavLst>
                                        </p:anim>
                                        <p:anim calcmode="lin" valueType="num" p14:bounceEnd="40000">
                                          <p:cBhvr additive="base">
                                            <p:cTn id="60" dur="750" fill="hold"/>
                                            <p:tgtEl>
                                              <p:spTgt spid="13"/>
                                            </p:tgtEl>
                                            <p:attrNameLst>
                                              <p:attrName>ppt_y</p:attrName>
                                            </p:attrNameLst>
                                          </p:cBhvr>
                                          <p:tavLst>
                                            <p:tav tm="0">
                                              <p:val>
                                                <p:strVal val="1+#ppt_h/2"/>
                                              </p:val>
                                            </p:tav>
                                            <p:tav tm="100000">
                                              <p:val>
                                                <p:strVal val="#ppt_y"/>
                                              </p:val>
                                            </p:tav>
                                          </p:tavLst>
                                        </p:anim>
                                      </p:childTnLst>
                                    </p:cTn>
                                  </p:par>
                                  <p:par>
                                    <p:cTn id="61" presetID="2" presetClass="entr" presetSubtype="6" fill="hold" grpId="0" nodeType="withEffect" p14:presetBounceEnd="40000">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14:bounceEnd="40000">
                                          <p:cBhvr additive="base">
                                            <p:cTn id="63" dur="750" fill="hold"/>
                                            <p:tgtEl>
                                              <p:spTgt spid="15"/>
                                            </p:tgtEl>
                                            <p:attrNameLst>
                                              <p:attrName>ppt_x</p:attrName>
                                            </p:attrNameLst>
                                          </p:cBhvr>
                                          <p:tavLst>
                                            <p:tav tm="0">
                                              <p:val>
                                                <p:strVal val="1+#ppt_w/2"/>
                                              </p:val>
                                            </p:tav>
                                            <p:tav tm="100000">
                                              <p:val>
                                                <p:strVal val="#ppt_x"/>
                                              </p:val>
                                            </p:tav>
                                          </p:tavLst>
                                        </p:anim>
                                        <p:anim calcmode="lin" valueType="num" p14:bounceEnd="40000">
                                          <p:cBhvr additive="base">
                                            <p:cTn id="64" dur="750" fill="hold"/>
                                            <p:tgtEl>
                                              <p:spTgt spid="15"/>
                                            </p:tgtEl>
                                            <p:attrNameLst>
                                              <p:attrName>ppt_y</p:attrName>
                                            </p:attrNameLst>
                                          </p:cBhvr>
                                          <p:tavLst>
                                            <p:tav tm="0">
                                              <p:val>
                                                <p:strVal val="1+#ppt_h/2"/>
                                              </p:val>
                                            </p:tav>
                                            <p:tav tm="100000">
                                              <p:val>
                                                <p:strVal val="#ppt_y"/>
                                              </p:val>
                                            </p:tav>
                                          </p:tavLst>
                                        </p:anim>
                                      </p:childTnLst>
                                    </p:cTn>
                                  </p:par>
                                  <p:par>
                                    <p:cTn id="65" presetID="2" presetClass="entr" presetSubtype="6" fill="hold" grpId="0" nodeType="withEffect" p14:presetBounceEnd="40000">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14:bounceEnd="40000">
                                          <p:cBhvr additive="base">
                                            <p:cTn id="67" dur="750" fill="hold"/>
                                            <p:tgtEl>
                                              <p:spTgt spid="16"/>
                                            </p:tgtEl>
                                            <p:attrNameLst>
                                              <p:attrName>ppt_x</p:attrName>
                                            </p:attrNameLst>
                                          </p:cBhvr>
                                          <p:tavLst>
                                            <p:tav tm="0">
                                              <p:val>
                                                <p:strVal val="1+#ppt_w/2"/>
                                              </p:val>
                                            </p:tav>
                                            <p:tav tm="100000">
                                              <p:val>
                                                <p:strVal val="#ppt_x"/>
                                              </p:val>
                                            </p:tav>
                                          </p:tavLst>
                                        </p:anim>
                                        <p:anim calcmode="lin" valueType="num" p14:bounceEnd="40000">
                                          <p:cBhvr additive="base">
                                            <p:cTn id="68" dur="750" fill="hold"/>
                                            <p:tgtEl>
                                              <p:spTgt spid="1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14:presetBounceEnd="40000">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14:bounceEnd="40000">
                                          <p:cBhvr additive="base">
                                            <p:cTn id="71" dur="750" fill="hold"/>
                                            <p:tgtEl>
                                              <p:spTgt spid="25"/>
                                            </p:tgtEl>
                                            <p:attrNameLst>
                                              <p:attrName>ppt_x</p:attrName>
                                            </p:attrNameLst>
                                          </p:cBhvr>
                                          <p:tavLst>
                                            <p:tav tm="0">
                                              <p:val>
                                                <p:strVal val="#ppt_x"/>
                                              </p:val>
                                            </p:tav>
                                            <p:tav tm="100000">
                                              <p:val>
                                                <p:strVal val="#ppt_x"/>
                                              </p:val>
                                            </p:tav>
                                          </p:tavLst>
                                        </p:anim>
                                        <p:anim calcmode="lin" valueType="num" p14:bounceEnd="40000">
                                          <p:cBhvr additive="base">
                                            <p:cTn id="72" dur="750" fill="hold"/>
                                            <p:tgtEl>
                                              <p:spTgt spid="25"/>
                                            </p:tgtEl>
                                            <p:attrNameLst>
                                              <p:attrName>ppt_y</p:attrName>
                                            </p:attrNameLst>
                                          </p:cBhvr>
                                          <p:tavLst>
                                            <p:tav tm="0">
                                              <p:val>
                                                <p:strVal val="1+#ppt_h/2"/>
                                              </p:val>
                                            </p:tav>
                                            <p:tav tm="100000">
                                              <p:val>
                                                <p:strVal val="#ppt_y"/>
                                              </p:val>
                                            </p:tav>
                                          </p:tavLst>
                                        </p:anim>
                                      </p:childTnLst>
                                    </p:cTn>
                                  </p:par>
                                  <p:par>
                                    <p:cTn id="73" presetID="2" presetClass="entr" presetSubtype="6" fill="hold" grpId="0" nodeType="withEffect" p14:presetBounceEnd="40000">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14:bounceEnd="40000">
                                          <p:cBhvr additive="base">
                                            <p:cTn id="75" dur="750" fill="hold"/>
                                            <p:tgtEl>
                                              <p:spTgt spid="26"/>
                                            </p:tgtEl>
                                            <p:attrNameLst>
                                              <p:attrName>ppt_x</p:attrName>
                                            </p:attrNameLst>
                                          </p:cBhvr>
                                          <p:tavLst>
                                            <p:tav tm="0">
                                              <p:val>
                                                <p:strVal val="1+#ppt_w/2"/>
                                              </p:val>
                                            </p:tav>
                                            <p:tav tm="100000">
                                              <p:val>
                                                <p:strVal val="#ppt_x"/>
                                              </p:val>
                                            </p:tav>
                                          </p:tavLst>
                                        </p:anim>
                                        <p:anim calcmode="lin" valueType="num" p14:bounceEnd="40000">
                                          <p:cBhvr additive="base">
                                            <p:cTn id="76" dur="750" fill="hold"/>
                                            <p:tgtEl>
                                              <p:spTgt spid="26"/>
                                            </p:tgtEl>
                                            <p:attrNameLst>
                                              <p:attrName>ppt_y</p:attrName>
                                            </p:attrNameLst>
                                          </p:cBhvr>
                                          <p:tavLst>
                                            <p:tav tm="0">
                                              <p:val>
                                                <p:strVal val="1+#ppt_h/2"/>
                                              </p:val>
                                            </p:tav>
                                            <p:tav tm="100000">
                                              <p:val>
                                                <p:strVal val="#ppt_y"/>
                                              </p:val>
                                            </p:tav>
                                          </p:tavLst>
                                        </p:anim>
                                      </p:childTnLst>
                                    </p:cTn>
                                  </p:par>
                                  <p:par>
                                    <p:cTn id="77" presetID="2" presetClass="entr" presetSubtype="3" fill="hold" grpId="0" nodeType="withEffect" p14:presetBounceEnd="40000">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14:bounceEnd="40000">
                                          <p:cBhvr additive="base">
                                            <p:cTn id="79" dur="750" fill="hold"/>
                                            <p:tgtEl>
                                              <p:spTgt spid="27"/>
                                            </p:tgtEl>
                                            <p:attrNameLst>
                                              <p:attrName>ppt_x</p:attrName>
                                            </p:attrNameLst>
                                          </p:cBhvr>
                                          <p:tavLst>
                                            <p:tav tm="0">
                                              <p:val>
                                                <p:strVal val="1+#ppt_w/2"/>
                                              </p:val>
                                            </p:tav>
                                            <p:tav tm="100000">
                                              <p:val>
                                                <p:strVal val="#ppt_x"/>
                                              </p:val>
                                            </p:tav>
                                          </p:tavLst>
                                        </p:anim>
                                        <p:anim calcmode="lin" valueType="num" p14:bounceEnd="40000">
                                          <p:cBhvr additive="base">
                                            <p:cTn id="80" dur="750" fill="hold"/>
                                            <p:tgtEl>
                                              <p:spTgt spid="27"/>
                                            </p:tgtEl>
                                            <p:attrNameLst>
                                              <p:attrName>ppt_y</p:attrName>
                                            </p:attrNameLst>
                                          </p:cBhvr>
                                          <p:tavLst>
                                            <p:tav tm="0">
                                              <p:val>
                                                <p:strVal val="0-#ppt_h/2"/>
                                              </p:val>
                                            </p:tav>
                                            <p:tav tm="100000">
                                              <p:val>
                                                <p:strVal val="#ppt_y"/>
                                              </p:val>
                                            </p:tav>
                                          </p:tavLst>
                                        </p:anim>
                                      </p:childTnLst>
                                    </p:cTn>
                                  </p:par>
                                  <p:par>
                                    <p:cTn id="81" presetID="2" presetClass="entr" presetSubtype="4" fill="hold" grpId="0" nodeType="withEffect" p14:presetBounceEnd="40000">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14:bounceEnd="40000">
                                          <p:cBhvr additive="base">
                                            <p:cTn id="83" dur="750" fill="hold"/>
                                            <p:tgtEl>
                                              <p:spTgt spid="28"/>
                                            </p:tgtEl>
                                            <p:attrNameLst>
                                              <p:attrName>ppt_x</p:attrName>
                                            </p:attrNameLst>
                                          </p:cBhvr>
                                          <p:tavLst>
                                            <p:tav tm="0">
                                              <p:val>
                                                <p:strVal val="#ppt_x"/>
                                              </p:val>
                                            </p:tav>
                                            <p:tav tm="100000">
                                              <p:val>
                                                <p:strVal val="#ppt_x"/>
                                              </p:val>
                                            </p:tav>
                                          </p:tavLst>
                                        </p:anim>
                                        <p:anim calcmode="lin" valueType="num" p14:bounceEnd="40000">
                                          <p:cBhvr additive="base">
                                            <p:cTn id="84" dur="750" fill="hold"/>
                                            <p:tgtEl>
                                              <p:spTgt spid="2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14:presetBounceEnd="40000">
                                      <p:stCondLst>
                                        <p:cond delay="0"/>
                                      </p:stCondLst>
                                      <p:childTnLst>
                                        <p:set>
                                          <p:cBhvr>
                                            <p:cTn id="86" dur="1" fill="hold">
                                              <p:stCondLst>
                                                <p:cond delay="0"/>
                                              </p:stCondLst>
                                            </p:cTn>
                                            <p:tgtEl>
                                              <p:spTgt spid="14"/>
                                            </p:tgtEl>
                                            <p:attrNameLst>
                                              <p:attrName>style.visibility</p:attrName>
                                            </p:attrNameLst>
                                          </p:cBhvr>
                                          <p:to>
                                            <p:strVal val="visible"/>
                                          </p:to>
                                        </p:set>
                                        <p:anim calcmode="lin" valueType="num" p14:bounceEnd="40000">
                                          <p:cBhvr additive="base">
                                            <p:cTn id="87" dur="750" fill="hold"/>
                                            <p:tgtEl>
                                              <p:spTgt spid="14"/>
                                            </p:tgtEl>
                                            <p:attrNameLst>
                                              <p:attrName>ppt_x</p:attrName>
                                            </p:attrNameLst>
                                          </p:cBhvr>
                                          <p:tavLst>
                                            <p:tav tm="0">
                                              <p:val>
                                                <p:strVal val="#ppt_x"/>
                                              </p:val>
                                            </p:tav>
                                            <p:tav tm="100000">
                                              <p:val>
                                                <p:strVal val="#ppt_x"/>
                                              </p:val>
                                            </p:tav>
                                          </p:tavLst>
                                        </p:anim>
                                        <p:anim calcmode="lin" valueType="num" p14:bounceEnd="40000">
                                          <p:cBhvr additive="base">
                                            <p:cTn id="88" dur="750" fill="hold"/>
                                            <p:tgtEl>
                                              <p:spTgt spid="14"/>
                                            </p:tgtEl>
                                            <p:attrNameLst>
                                              <p:attrName>ppt_y</p:attrName>
                                            </p:attrNameLst>
                                          </p:cBhvr>
                                          <p:tavLst>
                                            <p:tav tm="0">
                                              <p:val>
                                                <p:strVal val="1+#ppt_h/2"/>
                                              </p:val>
                                            </p:tav>
                                            <p:tav tm="100000">
                                              <p:val>
                                                <p:strVal val="#ppt_y"/>
                                              </p:val>
                                            </p:tav>
                                          </p:tavLst>
                                        </p:anim>
                                      </p:childTnLst>
                                    </p:cTn>
                                  </p:par>
                                </p:childTnLst>
                              </p:cTn>
                            </p:par>
                            <p:par>
                              <p:cTn id="89" fill="hold">
                                <p:stCondLst>
                                  <p:cond delay="750"/>
                                </p:stCondLst>
                                <p:childTnLst>
                                  <p:par>
                                    <p:cTn id="90" presetID="41" presetClass="entr" presetSubtype="0" fill="hold" grpId="0" nodeType="afterEffect">
                                      <p:stCondLst>
                                        <p:cond delay="0"/>
                                      </p:stCondLst>
                                      <p:iterate type="lt">
                                        <p:tmPct val="10000"/>
                                      </p:iterate>
                                      <p:childTnLst>
                                        <p:set>
                                          <p:cBhvr>
                                            <p:cTn id="91" dur="1" fill="hold">
                                              <p:stCondLst>
                                                <p:cond delay="0"/>
                                              </p:stCondLst>
                                            </p:cTn>
                                            <p:tgtEl>
                                              <p:spTgt spid="31"/>
                                            </p:tgtEl>
                                            <p:attrNameLst>
                                              <p:attrName>style.visibility</p:attrName>
                                            </p:attrNameLst>
                                          </p:cBhvr>
                                          <p:to>
                                            <p:strVal val="visible"/>
                                          </p:to>
                                        </p:set>
                                        <p:anim calcmode="lin" valueType="num">
                                          <p:cBhvr>
                                            <p:cTn id="92"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93" dur="500" fill="hold"/>
                                            <p:tgtEl>
                                              <p:spTgt spid="31"/>
                                            </p:tgtEl>
                                            <p:attrNameLst>
                                              <p:attrName>ppt_y</p:attrName>
                                            </p:attrNameLst>
                                          </p:cBhvr>
                                          <p:tavLst>
                                            <p:tav tm="0">
                                              <p:val>
                                                <p:strVal val="#ppt_y"/>
                                              </p:val>
                                            </p:tav>
                                            <p:tav tm="100000">
                                              <p:val>
                                                <p:strVal val="#ppt_y"/>
                                              </p:val>
                                            </p:tav>
                                          </p:tavLst>
                                        </p:anim>
                                        <p:anim calcmode="lin" valueType="num">
                                          <p:cBhvr>
                                            <p:cTn id="94"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95"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96" dur="500" tmFilter="0,0; .5, 1; 1, 1"/>
                                            <p:tgtEl>
                                              <p:spTgt spid="31"/>
                                            </p:tgtEl>
                                          </p:cBhvr>
                                        </p:animEffect>
                                      </p:childTnLst>
                                    </p:cTn>
                                  </p:par>
                                </p:childTnLst>
                              </p:cTn>
                            </p:par>
                            <p:par>
                              <p:cTn id="97" fill="hold">
                                <p:stCondLst>
                                  <p:cond delay="1500"/>
                                </p:stCondLst>
                                <p:childTnLst>
                                  <p:par>
                                    <p:cTn id="98" presetID="41" presetClass="entr" presetSubtype="0" fill="hold" grpId="0" nodeType="afterEffect">
                                      <p:stCondLst>
                                        <p:cond delay="0"/>
                                      </p:stCondLst>
                                      <p:iterate type="lt">
                                        <p:tmPct val="10000"/>
                                      </p:iterate>
                                      <p:childTnLst>
                                        <p:set>
                                          <p:cBhvr>
                                            <p:cTn id="99" dur="1" fill="hold">
                                              <p:stCondLst>
                                                <p:cond delay="0"/>
                                              </p:stCondLst>
                                            </p:cTn>
                                            <p:tgtEl>
                                              <p:spTgt spid="33"/>
                                            </p:tgtEl>
                                            <p:attrNameLst>
                                              <p:attrName>style.visibility</p:attrName>
                                            </p:attrNameLst>
                                          </p:cBhvr>
                                          <p:to>
                                            <p:strVal val="visible"/>
                                          </p:to>
                                        </p:set>
                                        <p:anim calcmode="lin" valueType="num">
                                          <p:cBhvr>
                                            <p:cTn id="100"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101" dur="500" fill="hold"/>
                                            <p:tgtEl>
                                              <p:spTgt spid="33"/>
                                            </p:tgtEl>
                                            <p:attrNameLst>
                                              <p:attrName>ppt_y</p:attrName>
                                            </p:attrNameLst>
                                          </p:cBhvr>
                                          <p:tavLst>
                                            <p:tav tm="0">
                                              <p:val>
                                                <p:strVal val="#ppt_y"/>
                                              </p:val>
                                            </p:tav>
                                            <p:tav tm="100000">
                                              <p:val>
                                                <p:strVal val="#ppt_y"/>
                                              </p:val>
                                            </p:tav>
                                          </p:tavLst>
                                        </p:anim>
                                        <p:anim calcmode="lin" valueType="num">
                                          <p:cBhvr>
                                            <p:cTn id="102"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03"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04" dur="500" tmFilter="0,0; .5, 1; 1, 1"/>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7" grpId="0" animBg="1"/>
          <p:bldP spid="20" grpId="0" animBg="1"/>
          <p:bldP spid="21" grpId="0" animBg="1"/>
          <p:bldP spid="22" grpId="0" animBg="1"/>
          <p:bldP spid="23" grpId="0" animBg="1"/>
          <p:bldP spid="3" grpId="0" animBg="1"/>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25" grpId="0" animBg="1"/>
          <p:bldP spid="26" grpId="0" animBg="1"/>
          <p:bldP spid="27" grpId="0" animBg="1"/>
          <p:bldP spid="28" grpId="0" animBg="1"/>
          <p:bldP spid="31" grpId="0"/>
          <p:bldP spid="33"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750" fill="hold"/>
                                            <p:tgtEl>
                                              <p:spTgt spid="24"/>
                                            </p:tgtEl>
                                            <p:attrNameLst>
                                              <p:attrName>ppt_x</p:attrName>
                                            </p:attrNameLst>
                                          </p:cBhvr>
                                          <p:tavLst>
                                            <p:tav tm="0">
                                              <p:val>
                                                <p:strVal val="#ppt_x"/>
                                              </p:val>
                                            </p:tav>
                                            <p:tav tm="100000">
                                              <p:val>
                                                <p:strVal val="#ppt_x"/>
                                              </p:val>
                                            </p:tav>
                                          </p:tavLst>
                                        </p:anim>
                                        <p:anim calcmode="lin" valueType="num">
                                          <p:cBhvr additive="base">
                                            <p:cTn id="16" dur="750" fill="hold"/>
                                            <p:tgtEl>
                                              <p:spTgt spid="2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750" fill="hold"/>
                                            <p:tgtEl>
                                              <p:spTgt spid="17"/>
                                            </p:tgtEl>
                                            <p:attrNameLst>
                                              <p:attrName>ppt_x</p:attrName>
                                            </p:attrNameLst>
                                          </p:cBhvr>
                                          <p:tavLst>
                                            <p:tav tm="0">
                                              <p:val>
                                                <p:strVal val="#ppt_x"/>
                                              </p:val>
                                            </p:tav>
                                            <p:tav tm="100000">
                                              <p:val>
                                                <p:strVal val="#ppt_x"/>
                                              </p:val>
                                            </p:tav>
                                          </p:tavLst>
                                        </p:anim>
                                        <p:anim calcmode="lin" valueType="num">
                                          <p:cBhvr additive="base">
                                            <p:cTn id="20" dur="75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750" fill="hold"/>
                                            <p:tgtEl>
                                              <p:spTgt spid="20"/>
                                            </p:tgtEl>
                                            <p:attrNameLst>
                                              <p:attrName>ppt_x</p:attrName>
                                            </p:attrNameLst>
                                          </p:cBhvr>
                                          <p:tavLst>
                                            <p:tav tm="0">
                                              <p:val>
                                                <p:strVal val="1+#ppt_w/2"/>
                                              </p:val>
                                            </p:tav>
                                            <p:tav tm="100000">
                                              <p:val>
                                                <p:strVal val="#ppt_x"/>
                                              </p:val>
                                            </p:tav>
                                          </p:tavLst>
                                        </p:anim>
                                        <p:anim calcmode="lin" valueType="num">
                                          <p:cBhvr additive="base">
                                            <p:cTn id="24" dur="750" fill="hold"/>
                                            <p:tgtEl>
                                              <p:spTgt spid="2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750" fill="hold"/>
                                            <p:tgtEl>
                                              <p:spTgt spid="21"/>
                                            </p:tgtEl>
                                            <p:attrNameLst>
                                              <p:attrName>ppt_x</p:attrName>
                                            </p:attrNameLst>
                                          </p:cBhvr>
                                          <p:tavLst>
                                            <p:tav tm="0">
                                              <p:val>
                                                <p:strVal val="1+#ppt_w/2"/>
                                              </p:val>
                                            </p:tav>
                                            <p:tav tm="100000">
                                              <p:val>
                                                <p:strVal val="#ppt_x"/>
                                              </p:val>
                                            </p:tav>
                                          </p:tavLst>
                                        </p:anim>
                                        <p:anim calcmode="lin" valueType="num">
                                          <p:cBhvr additive="base">
                                            <p:cTn id="28" dur="750" fill="hold"/>
                                            <p:tgtEl>
                                              <p:spTgt spid="2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750" fill="hold"/>
                                            <p:tgtEl>
                                              <p:spTgt spid="22"/>
                                            </p:tgtEl>
                                            <p:attrNameLst>
                                              <p:attrName>ppt_x</p:attrName>
                                            </p:attrNameLst>
                                          </p:cBhvr>
                                          <p:tavLst>
                                            <p:tav tm="0">
                                              <p:val>
                                                <p:strVal val="1+#ppt_w/2"/>
                                              </p:val>
                                            </p:tav>
                                            <p:tav tm="100000">
                                              <p:val>
                                                <p:strVal val="#ppt_x"/>
                                              </p:val>
                                            </p:tav>
                                          </p:tavLst>
                                        </p:anim>
                                        <p:anim calcmode="lin" valueType="num">
                                          <p:cBhvr additive="base">
                                            <p:cTn id="32" dur="750" fill="hold"/>
                                            <p:tgtEl>
                                              <p:spTgt spid="22"/>
                                            </p:tgtEl>
                                            <p:attrNameLst>
                                              <p:attrName>ppt_y</p:attrName>
                                            </p:attrNameLst>
                                          </p:cBhvr>
                                          <p:tavLst>
                                            <p:tav tm="0">
                                              <p:val>
                                                <p:strVal val="#ppt_y"/>
                                              </p:val>
                                            </p:tav>
                                            <p:tav tm="100000">
                                              <p:val>
                                                <p:strVal val="#ppt_y"/>
                                              </p:val>
                                            </p:tav>
                                          </p:tavLst>
                                        </p:anim>
                                      </p:childTnLst>
                                    </p:cTn>
                                  </p:par>
                                  <p:par>
                                    <p:cTn id="33" presetID="2" presetClass="entr" presetSubtype="3"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additive="base">
                                            <p:cTn id="35" dur="750" fill="hold"/>
                                            <p:tgtEl>
                                              <p:spTgt spid="23"/>
                                            </p:tgtEl>
                                            <p:attrNameLst>
                                              <p:attrName>ppt_x</p:attrName>
                                            </p:attrNameLst>
                                          </p:cBhvr>
                                          <p:tavLst>
                                            <p:tav tm="0">
                                              <p:val>
                                                <p:strVal val="1+#ppt_w/2"/>
                                              </p:val>
                                            </p:tav>
                                            <p:tav tm="100000">
                                              <p:val>
                                                <p:strVal val="#ppt_x"/>
                                              </p:val>
                                            </p:tav>
                                          </p:tavLst>
                                        </p:anim>
                                        <p:anim calcmode="lin" valueType="num">
                                          <p:cBhvr additive="base">
                                            <p:cTn id="36" dur="750" fill="hold"/>
                                            <p:tgtEl>
                                              <p:spTgt spid="23"/>
                                            </p:tgtEl>
                                            <p:attrNameLst>
                                              <p:attrName>ppt_y</p:attrName>
                                            </p:attrNameLst>
                                          </p:cBhvr>
                                          <p:tavLst>
                                            <p:tav tm="0">
                                              <p:val>
                                                <p:strVal val="0-#ppt_h/2"/>
                                              </p:val>
                                            </p:tav>
                                            <p:tav tm="100000">
                                              <p:val>
                                                <p:strVal val="#ppt_y"/>
                                              </p:val>
                                            </p:tav>
                                          </p:tavLst>
                                        </p:anim>
                                      </p:childTnLst>
                                    </p:cTn>
                                  </p:par>
                                  <p:par>
                                    <p:cTn id="37" presetID="2" presetClass="entr" presetSubtype="3"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750" fill="hold"/>
                                            <p:tgtEl>
                                              <p:spTgt spid="8"/>
                                            </p:tgtEl>
                                            <p:attrNameLst>
                                              <p:attrName>ppt_x</p:attrName>
                                            </p:attrNameLst>
                                          </p:cBhvr>
                                          <p:tavLst>
                                            <p:tav tm="0">
                                              <p:val>
                                                <p:strVal val="1+#ppt_w/2"/>
                                              </p:val>
                                            </p:tav>
                                            <p:tav tm="100000">
                                              <p:val>
                                                <p:strVal val="#ppt_x"/>
                                              </p:val>
                                            </p:tav>
                                          </p:tavLst>
                                        </p:anim>
                                        <p:anim calcmode="lin" valueType="num">
                                          <p:cBhvr additive="base">
                                            <p:cTn id="40" dur="750" fill="hold"/>
                                            <p:tgtEl>
                                              <p:spTgt spid="8"/>
                                            </p:tgtEl>
                                            <p:attrNameLst>
                                              <p:attrName>ppt_y</p:attrName>
                                            </p:attrNameLst>
                                          </p:cBhvr>
                                          <p:tavLst>
                                            <p:tav tm="0">
                                              <p:val>
                                                <p:strVal val="0-#ppt_h/2"/>
                                              </p:val>
                                            </p:tav>
                                            <p:tav tm="100000">
                                              <p:val>
                                                <p:strVal val="#ppt_y"/>
                                              </p:val>
                                            </p:tav>
                                          </p:tavLst>
                                        </p:anim>
                                      </p:childTnLst>
                                    </p:cTn>
                                  </p:par>
                                  <p:par>
                                    <p:cTn id="41" presetID="2" presetClass="entr" presetSubtype="3"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750" fill="hold"/>
                                            <p:tgtEl>
                                              <p:spTgt spid="9"/>
                                            </p:tgtEl>
                                            <p:attrNameLst>
                                              <p:attrName>ppt_x</p:attrName>
                                            </p:attrNameLst>
                                          </p:cBhvr>
                                          <p:tavLst>
                                            <p:tav tm="0">
                                              <p:val>
                                                <p:strVal val="1+#ppt_w/2"/>
                                              </p:val>
                                            </p:tav>
                                            <p:tav tm="100000">
                                              <p:val>
                                                <p:strVal val="#ppt_x"/>
                                              </p:val>
                                            </p:tav>
                                          </p:tavLst>
                                        </p:anim>
                                        <p:anim calcmode="lin" valueType="num">
                                          <p:cBhvr additive="base">
                                            <p:cTn id="44" dur="750" fill="hold"/>
                                            <p:tgtEl>
                                              <p:spTgt spid="9"/>
                                            </p:tgtEl>
                                            <p:attrNameLst>
                                              <p:attrName>ppt_y</p:attrName>
                                            </p:attrNameLst>
                                          </p:cBhvr>
                                          <p:tavLst>
                                            <p:tav tm="0">
                                              <p:val>
                                                <p:strVal val="0-#ppt_h/2"/>
                                              </p:val>
                                            </p:tav>
                                            <p:tav tm="100000">
                                              <p:val>
                                                <p:strVal val="#ppt_y"/>
                                              </p:val>
                                            </p:tav>
                                          </p:tavLst>
                                        </p:anim>
                                      </p:childTnLst>
                                    </p:cTn>
                                  </p:par>
                                  <p:par>
                                    <p:cTn id="45" presetID="2" presetClass="entr" presetSubtype="3"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750" fill="hold"/>
                                            <p:tgtEl>
                                              <p:spTgt spid="10"/>
                                            </p:tgtEl>
                                            <p:attrNameLst>
                                              <p:attrName>ppt_x</p:attrName>
                                            </p:attrNameLst>
                                          </p:cBhvr>
                                          <p:tavLst>
                                            <p:tav tm="0">
                                              <p:val>
                                                <p:strVal val="1+#ppt_w/2"/>
                                              </p:val>
                                            </p:tav>
                                            <p:tav tm="100000">
                                              <p:val>
                                                <p:strVal val="#ppt_x"/>
                                              </p:val>
                                            </p:tav>
                                          </p:tavLst>
                                        </p:anim>
                                        <p:anim calcmode="lin" valueType="num">
                                          <p:cBhvr additive="base">
                                            <p:cTn id="48" dur="750" fill="hold"/>
                                            <p:tgtEl>
                                              <p:spTgt spid="10"/>
                                            </p:tgtEl>
                                            <p:attrNameLst>
                                              <p:attrName>ppt_y</p:attrName>
                                            </p:attrNameLst>
                                          </p:cBhvr>
                                          <p:tavLst>
                                            <p:tav tm="0">
                                              <p:val>
                                                <p:strVal val="0-#ppt_h/2"/>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750" fill="hold"/>
                                            <p:tgtEl>
                                              <p:spTgt spid="11"/>
                                            </p:tgtEl>
                                            <p:attrNameLst>
                                              <p:attrName>ppt_x</p:attrName>
                                            </p:attrNameLst>
                                          </p:cBhvr>
                                          <p:tavLst>
                                            <p:tav tm="0">
                                              <p:val>
                                                <p:strVal val="1+#ppt_w/2"/>
                                              </p:val>
                                            </p:tav>
                                            <p:tav tm="100000">
                                              <p:val>
                                                <p:strVal val="#ppt_x"/>
                                              </p:val>
                                            </p:tav>
                                          </p:tavLst>
                                        </p:anim>
                                        <p:anim calcmode="lin" valueType="num">
                                          <p:cBhvr additive="base">
                                            <p:cTn id="52" dur="750" fill="hold"/>
                                            <p:tgtEl>
                                              <p:spTgt spid="11"/>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750" fill="hold"/>
                                            <p:tgtEl>
                                              <p:spTgt spid="12"/>
                                            </p:tgtEl>
                                            <p:attrNameLst>
                                              <p:attrName>ppt_x</p:attrName>
                                            </p:attrNameLst>
                                          </p:cBhvr>
                                          <p:tavLst>
                                            <p:tav tm="0">
                                              <p:val>
                                                <p:strVal val="1+#ppt_w/2"/>
                                              </p:val>
                                            </p:tav>
                                            <p:tav tm="100000">
                                              <p:val>
                                                <p:strVal val="#ppt_x"/>
                                              </p:val>
                                            </p:tav>
                                          </p:tavLst>
                                        </p:anim>
                                        <p:anim calcmode="lin" valueType="num">
                                          <p:cBhvr additive="base">
                                            <p:cTn id="56" dur="750" fill="hold"/>
                                            <p:tgtEl>
                                              <p:spTgt spid="12"/>
                                            </p:tgtEl>
                                            <p:attrNameLst>
                                              <p:attrName>ppt_y</p:attrName>
                                            </p:attrNameLst>
                                          </p:cBhvr>
                                          <p:tavLst>
                                            <p:tav tm="0">
                                              <p:val>
                                                <p:strVal val="#ppt_y"/>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additive="base">
                                            <p:cTn id="59" dur="750" fill="hold"/>
                                            <p:tgtEl>
                                              <p:spTgt spid="13"/>
                                            </p:tgtEl>
                                            <p:attrNameLst>
                                              <p:attrName>ppt_x</p:attrName>
                                            </p:attrNameLst>
                                          </p:cBhvr>
                                          <p:tavLst>
                                            <p:tav tm="0">
                                              <p:val>
                                                <p:strVal val="#ppt_x"/>
                                              </p:val>
                                            </p:tav>
                                            <p:tav tm="100000">
                                              <p:val>
                                                <p:strVal val="#ppt_x"/>
                                              </p:val>
                                            </p:tav>
                                          </p:tavLst>
                                        </p:anim>
                                        <p:anim calcmode="lin" valueType="num">
                                          <p:cBhvr additive="base">
                                            <p:cTn id="60" dur="750" fill="hold"/>
                                            <p:tgtEl>
                                              <p:spTgt spid="13"/>
                                            </p:tgtEl>
                                            <p:attrNameLst>
                                              <p:attrName>ppt_y</p:attrName>
                                            </p:attrNameLst>
                                          </p:cBhvr>
                                          <p:tavLst>
                                            <p:tav tm="0">
                                              <p:val>
                                                <p:strVal val="1+#ppt_h/2"/>
                                              </p:val>
                                            </p:tav>
                                            <p:tav tm="100000">
                                              <p:val>
                                                <p:strVal val="#ppt_y"/>
                                              </p:val>
                                            </p:tav>
                                          </p:tavLst>
                                        </p:anim>
                                      </p:childTnLst>
                                    </p:cTn>
                                  </p:par>
                                  <p:par>
                                    <p:cTn id="61" presetID="2" presetClass="entr" presetSubtype="6"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additive="base">
                                            <p:cTn id="63" dur="750" fill="hold"/>
                                            <p:tgtEl>
                                              <p:spTgt spid="15"/>
                                            </p:tgtEl>
                                            <p:attrNameLst>
                                              <p:attrName>ppt_x</p:attrName>
                                            </p:attrNameLst>
                                          </p:cBhvr>
                                          <p:tavLst>
                                            <p:tav tm="0">
                                              <p:val>
                                                <p:strVal val="1+#ppt_w/2"/>
                                              </p:val>
                                            </p:tav>
                                            <p:tav tm="100000">
                                              <p:val>
                                                <p:strVal val="#ppt_x"/>
                                              </p:val>
                                            </p:tav>
                                          </p:tavLst>
                                        </p:anim>
                                        <p:anim calcmode="lin" valueType="num">
                                          <p:cBhvr additive="base">
                                            <p:cTn id="64" dur="750" fill="hold"/>
                                            <p:tgtEl>
                                              <p:spTgt spid="15"/>
                                            </p:tgtEl>
                                            <p:attrNameLst>
                                              <p:attrName>ppt_y</p:attrName>
                                            </p:attrNameLst>
                                          </p:cBhvr>
                                          <p:tavLst>
                                            <p:tav tm="0">
                                              <p:val>
                                                <p:strVal val="1+#ppt_h/2"/>
                                              </p:val>
                                            </p:tav>
                                            <p:tav tm="100000">
                                              <p:val>
                                                <p:strVal val="#ppt_y"/>
                                              </p:val>
                                            </p:tav>
                                          </p:tavLst>
                                        </p:anim>
                                      </p:childTnLst>
                                    </p:cTn>
                                  </p:par>
                                  <p:par>
                                    <p:cTn id="65" presetID="2" presetClass="entr" presetSubtype="6"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750" fill="hold"/>
                                            <p:tgtEl>
                                              <p:spTgt spid="16"/>
                                            </p:tgtEl>
                                            <p:attrNameLst>
                                              <p:attrName>ppt_x</p:attrName>
                                            </p:attrNameLst>
                                          </p:cBhvr>
                                          <p:tavLst>
                                            <p:tav tm="0">
                                              <p:val>
                                                <p:strVal val="1+#ppt_w/2"/>
                                              </p:val>
                                            </p:tav>
                                            <p:tav tm="100000">
                                              <p:val>
                                                <p:strVal val="#ppt_x"/>
                                              </p:val>
                                            </p:tav>
                                          </p:tavLst>
                                        </p:anim>
                                        <p:anim calcmode="lin" valueType="num">
                                          <p:cBhvr additive="base">
                                            <p:cTn id="68" dur="750" fill="hold"/>
                                            <p:tgtEl>
                                              <p:spTgt spid="1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750" fill="hold"/>
                                            <p:tgtEl>
                                              <p:spTgt spid="25"/>
                                            </p:tgtEl>
                                            <p:attrNameLst>
                                              <p:attrName>ppt_x</p:attrName>
                                            </p:attrNameLst>
                                          </p:cBhvr>
                                          <p:tavLst>
                                            <p:tav tm="0">
                                              <p:val>
                                                <p:strVal val="#ppt_x"/>
                                              </p:val>
                                            </p:tav>
                                            <p:tav tm="100000">
                                              <p:val>
                                                <p:strVal val="#ppt_x"/>
                                              </p:val>
                                            </p:tav>
                                          </p:tavLst>
                                        </p:anim>
                                        <p:anim calcmode="lin" valueType="num">
                                          <p:cBhvr additive="base">
                                            <p:cTn id="72" dur="750" fill="hold"/>
                                            <p:tgtEl>
                                              <p:spTgt spid="25"/>
                                            </p:tgtEl>
                                            <p:attrNameLst>
                                              <p:attrName>ppt_y</p:attrName>
                                            </p:attrNameLst>
                                          </p:cBhvr>
                                          <p:tavLst>
                                            <p:tav tm="0">
                                              <p:val>
                                                <p:strVal val="1+#ppt_h/2"/>
                                              </p:val>
                                            </p:tav>
                                            <p:tav tm="100000">
                                              <p:val>
                                                <p:strVal val="#ppt_y"/>
                                              </p:val>
                                            </p:tav>
                                          </p:tavLst>
                                        </p:anim>
                                      </p:childTnLst>
                                    </p:cTn>
                                  </p:par>
                                  <p:par>
                                    <p:cTn id="73" presetID="2" presetClass="entr" presetSubtype="6"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750" fill="hold"/>
                                            <p:tgtEl>
                                              <p:spTgt spid="26"/>
                                            </p:tgtEl>
                                            <p:attrNameLst>
                                              <p:attrName>ppt_x</p:attrName>
                                            </p:attrNameLst>
                                          </p:cBhvr>
                                          <p:tavLst>
                                            <p:tav tm="0">
                                              <p:val>
                                                <p:strVal val="1+#ppt_w/2"/>
                                              </p:val>
                                            </p:tav>
                                            <p:tav tm="100000">
                                              <p:val>
                                                <p:strVal val="#ppt_x"/>
                                              </p:val>
                                            </p:tav>
                                          </p:tavLst>
                                        </p:anim>
                                        <p:anim calcmode="lin" valueType="num">
                                          <p:cBhvr additive="base">
                                            <p:cTn id="76" dur="750" fill="hold"/>
                                            <p:tgtEl>
                                              <p:spTgt spid="26"/>
                                            </p:tgtEl>
                                            <p:attrNameLst>
                                              <p:attrName>ppt_y</p:attrName>
                                            </p:attrNameLst>
                                          </p:cBhvr>
                                          <p:tavLst>
                                            <p:tav tm="0">
                                              <p:val>
                                                <p:strVal val="1+#ppt_h/2"/>
                                              </p:val>
                                            </p:tav>
                                            <p:tav tm="100000">
                                              <p:val>
                                                <p:strVal val="#ppt_y"/>
                                              </p:val>
                                            </p:tav>
                                          </p:tavLst>
                                        </p:anim>
                                      </p:childTnLst>
                                    </p:cTn>
                                  </p:par>
                                  <p:par>
                                    <p:cTn id="77" presetID="2" presetClass="entr" presetSubtype="3" fill="hold" grpId="0" nodeType="with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750" fill="hold"/>
                                            <p:tgtEl>
                                              <p:spTgt spid="27"/>
                                            </p:tgtEl>
                                            <p:attrNameLst>
                                              <p:attrName>ppt_x</p:attrName>
                                            </p:attrNameLst>
                                          </p:cBhvr>
                                          <p:tavLst>
                                            <p:tav tm="0">
                                              <p:val>
                                                <p:strVal val="1+#ppt_w/2"/>
                                              </p:val>
                                            </p:tav>
                                            <p:tav tm="100000">
                                              <p:val>
                                                <p:strVal val="#ppt_x"/>
                                              </p:val>
                                            </p:tav>
                                          </p:tavLst>
                                        </p:anim>
                                        <p:anim calcmode="lin" valueType="num">
                                          <p:cBhvr additive="base">
                                            <p:cTn id="80" dur="750" fill="hold"/>
                                            <p:tgtEl>
                                              <p:spTgt spid="27"/>
                                            </p:tgtEl>
                                            <p:attrNameLst>
                                              <p:attrName>ppt_y</p:attrName>
                                            </p:attrNameLst>
                                          </p:cBhvr>
                                          <p:tavLst>
                                            <p:tav tm="0">
                                              <p:val>
                                                <p:strVal val="0-#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750" fill="hold"/>
                                            <p:tgtEl>
                                              <p:spTgt spid="28"/>
                                            </p:tgtEl>
                                            <p:attrNameLst>
                                              <p:attrName>ppt_x</p:attrName>
                                            </p:attrNameLst>
                                          </p:cBhvr>
                                          <p:tavLst>
                                            <p:tav tm="0">
                                              <p:val>
                                                <p:strVal val="#ppt_x"/>
                                              </p:val>
                                            </p:tav>
                                            <p:tav tm="100000">
                                              <p:val>
                                                <p:strVal val="#ppt_x"/>
                                              </p:val>
                                            </p:tav>
                                          </p:tavLst>
                                        </p:anim>
                                        <p:anim calcmode="lin" valueType="num">
                                          <p:cBhvr additive="base">
                                            <p:cTn id="84" dur="750" fill="hold"/>
                                            <p:tgtEl>
                                              <p:spTgt spid="2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4"/>
                                            </p:tgtEl>
                                            <p:attrNameLst>
                                              <p:attrName>style.visibility</p:attrName>
                                            </p:attrNameLst>
                                          </p:cBhvr>
                                          <p:to>
                                            <p:strVal val="visible"/>
                                          </p:to>
                                        </p:set>
                                        <p:anim calcmode="lin" valueType="num">
                                          <p:cBhvr additive="base">
                                            <p:cTn id="87" dur="750" fill="hold"/>
                                            <p:tgtEl>
                                              <p:spTgt spid="14"/>
                                            </p:tgtEl>
                                            <p:attrNameLst>
                                              <p:attrName>ppt_x</p:attrName>
                                            </p:attrNameLst>
                                          </p:cBhvr>
                                          <p:tavLst>
                                            <p:tav tm="0">
                                              <p:val>
                                                <p:strVal val="#ppt_x"/>
                                              </p:val>
                                            </p:tav>
                                            <p:tav tm="100000">
                                              <p:val>
                                                <p:strVal val="#ppt_x"/>
                                              </p:val>
                                            </p:tav>
                                          </p:tavLst>
                                        </p:anim>
                                        <p:anim calcmode="lin" valueType="num">
                                          <p:cBhvr additive="base">
                                            <p:cTn id="88" dur="750" fill="hold"/>
                                            <p:tgtEl>
                                              <p:spTgt spid="14"/>
                                            </p:tgtEl>
                                            <p:attrNameLst>
                                              <p:attrName>ppt_y</p:attrName>
                                            </p:attrNameLst>
                                          </p:cBhvr>
                                          <p:tavLst>
                                            <p:tav tm="0">
                                              <p:val>
                                                <p:strVal val="1+#ppt_h/2"/>
                                              </p:val>
                                            </p:tav>
                                            <p:tav tm="100000">
                                              <p:val>
                                                <p:strVal val="#ppt_y"/>
                                              </p:val>
                                            </p:tav>
                                          </p:tavLst>
                                        </p:anim>
                                      </p:childTnLst>
                                    </p:cTn>
                                  </p:par>
                                </p:childTnLst>
                              </p:cTn>
                            </p:par>
                            <p:par>
                              <p:cTn id="89" fill="hold">
                                <p:stCondLst>
                                  <p:cond delay="750"/>
                                </p:stCondLst>
                                <p:childTnLst>
                                  <p:par>
                                    <p:cTn id="90" presetID="41" presetClass="entr" presetSubtype="0" fill="hold" grpId="0" nodeType="afterEffect">
                                      <p:stCondLst>
                                        <p:cond delay="0"/>
                                      </p:stCondLst>
                                      <p:iterate type="lt">
                                        <p:tmPct val="10000"/>
                                      </p:iterate>
                                      <p:childTnLst>
                                        <p:set>
                                          <p:cBhvr>
                                            <p:cTn id="91" dur="1" fill="hold">
                                              <p:stCondLst>
                                                <p:cond delay="0"/>
                                              </p:stCondLst>
                                            </p:cTn>
                                            <p:tgtEl>
                                              <p:spTgt spid="31"/>
                                            </p:tgtEl>
                                            <p:attrNameLst>
                                              <p:attrName>style.visibility</p:attrName>
                                            </p:attrNameLst>
                                          </p:cBhvr>
                                          <p:to>
                                            <p:strVal val="visible"/>
                                          </p:to>
                                        </p:set>
                                        <p:anim calcmode="lin" valueType="num">
                                          <p:cBhvr>
                                            <p:cTn id="92"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93" dur="500" fill="hold"/>
                                            <p:tgtEl>
                                              <p:spTgt spid="31"/>
                                            </p:tgtEl>
                                            <p:attrNameLst>
                                              <p:attrName>ppt_y</p:attrName>
                                            </p:attrNameLst>
                                          </p:cBhvr>
                                          <p:tavLst>
                                            <p:tav tm="0">
                                              <p:val>
                                                <p:strVal val="#ppt_y"/>
                                              </p:val>
                                            </p:tav>
                                            <p:tav tm="100000">
                                              <p:val>
                                                <p:strVal val="#ppt_y"/>
                                              </p:val>
                                            </p:tav>
                                          </p:tavLst>
                                        </p:anim>
                                        <p:anim calcmode="lin" valueType="num">
                                          <p:cBhvr>
                                            <p:cTn id="94"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95"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96" dur="500" tmFilter="0,0; .5, 1; 1, 1"/>
                                            <p:tgtEl>
                                              <p:spTgt spid="31"/>
                                            </p:tgtEl>
                                          </p:cBhvr>
                                        </p:animEffect>
                                      </p:childTnLst>
                                    </p:cTn>
                                  </p:par>
                                </p:childTnLst>
                              </p:cTn>
                            </p:par>
                            <p:par>
                              <p:cTn id="97" fill="hold">
                                <p:stCondLst>
                                  <p:cond delay="1500"/>
                                </p:stCondLst>
                                <p:childTnLst>
                                  <p:par>
                                    <p:cTn id="98" presetID="41" presetClass="entr" presetSubtype="0" fill="hold" grpId="0" nodeType="afterEffect">
                                      <p:stCondLst>
                                        <p:cond delay="0"/>
                                      </p:stCondLst>
                                      <p:iterate type="lt">
                                        <p:tmPct val="10000"/>
                                      </p:iterate>
                                      <p:childTnLst>
                                        <p:set>
                                          <p:cBhvr>
                                            <p:cTn id="99" dur="1" fill="hold">
                                              <p:stCondLst>
                                                <p:cond delay="0"/>
                                              </p:stCondLst>
                                            </p:cTn>
                                            <p:tgtEl>
                                              <p:spTgt spid="33"/>
                                            </p:tgtEl>
                                            <p:attrNameLst>
                                              <p:attrName>style.visibility</p:attrName>
                                            </p:attrNameLst>
                                          </p:cBhvr>
                                          <p:to>
                                            <p:strVal val="visible"/>
                                          </p:to>
                                        </p:set>
                                        <p:anim calcmode="lin" valueType="num">
                                          <p:cBhvr>
                                            <p:cTn id="100"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101" dur="500" fill="hold"/>
                                            <p:tgtEl>
                                              <p:spTgt spid="33"/>
                                            </p:tgtEl>
                                            <p:attrNameLst>
                                              <p:attrName>ppt_y</p:attrName>
                                            </p:attrNameLst>
                                          </p:cBhvr>
                                          <p:tavLst>
                                            <p:tav tm="0">
                                              <p:val>
                                                <p:strVal val="#ppt_y"/>
                                              </p:val>
                                            </p:tav>
                                            <p:tav tm="100000">
                                              <p:val>
                                                <p:strVal val="#ppt_y"/>
                                              </p:val>
                                            </p:tav>
                                          </p:tavLst>
                                        </p:anim>
                                        <p:anim calcmode="lin" valueType="num">
                                          <p:cBhvr>
                                            <p:cTn id="102"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03"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04" dur="500" tmFilter="0,0; .5, 1; 1, 1"/>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7" grpId="0" animBg="1"/>
          <p:bldP spid="20" grpId="0" animBg="1"/>
          <p:bldP spid="21" grpId="0" animBg="1"/>
          <p:bldP spid="22" grpId="0" animBg="1"/>
          <p:bldP spid="23" grpId="0" animBg="1"/>
          <p:bldP spid="3" grpId="0" animBg="1"/>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25" grpId="0" animBg="1"/>
          <p:bldP spid="26" grpId="0" animBg="1"/>
          <p:bldP spid="27" grpId="0" animBg="1"/>
          <p:bldP spid="28" grpId="0" animBg="1"/>
          <p:bldP spid="31" grpId="0"/>
          <p:bldP spid="33"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5"/>
          <p:cNvSpPr/>
          <p:nvPr/>
        </p:nvSpPr>
        <p:spPr bwMode="auto">
          <a:xfrm>
            <a:off x="940108" y="1611844"/>
            <a:ext cx="2212496" cy="196091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lumMod val="65000"/>
            </a:schemeClr>
          </a:solidFill>
          <a:ln w="15875">
            <a:gradFill flip="none" rotWithShape="1">
              <a:gsLst>
                <a:gs pos="0">
                  <a:schemeClr val="bg1">
                    <a:lumMod val="65000"/>
                  </a:schemeClr>
                </a:gs>
                <a:gs pos="100000">
                  <a:schemeClr val="bg1"/>
                </a:gs>
              </a:gsLst>
              <a:lin ang="2700000" scaled="1"/>
              <a:tileRect/>
            </a:gradFill>
          </a:ln>
          <a:effectLst>
            <a:innerShdw blurRad="114300">
              <a:prstClr val="black"/>
            </a:innerShdw>
          </a:effectLst>
        </p:spPr>
        <p:txBody>
          <a:bodyPr vert="horz" wrap="square" lIns="68580" tIns="34290" rIns="68580" bIns="34290" numCol="1" anchor="t" anchorCtr="0" compatLnSpc="1"/>
          <a:lstStyle/>
          <a:p>
            <a:endParaRPr lang="zh-CN" altLang="en-US" dirty="0">
              <a:solidFill>
                <a:srgbClr val="005A9E"/>
              </a:solidFill>
              <a:latin typeface="微软雅黑" panose="020B0503020204020204" pitchFamily="34" charset="-122"/>
              <a:ea typeface="微软雅黑" panose="020B0503020204020204" pitchFamily="34" charset="-122"/>
              <a:cs typeface="+mn-ea"/>
              <a:sym typeface="+mn-lt"/>
            </a:endParaRPr>
          </a:p>
        </p:txBody>
      </p:sp>
      <p:sp>
        <p:nvSpPr>
          <p:cNvPr id="47" name="Freeform 5"/>
          <p:cNvSpPr/>
          <p:nvPr/>
        </p:nvSpPr>
        <p:spPr bwMode="auto">
          <a:xfrm>
            <a:off x="1115616" y="1676240"/>
            <a:ext cx="2212496" cy="196091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chemeClr val="bg1">
                  <a:lumMod val="61000"/>
                  <a:lumOff val="39000"/>
                </a:schemeClr>
              </a:gs>
              <a:gs pos="0">
                <a:schemeClr val="bg1">
                  <a:lumMod val="85000"/>
                </a:schemeClr>
              </a:gs>
            </a:gsLst>
            <a:lin ang="2700000" scaled="1"/>
            <a:tileRect/>
          </a:gradFill>
          <a:ln w="19050">
            <a:gradFill flip="none" rotWithShape="1">
              <a:gsLst>
                <a:gs pos="100000">
                  <a:schemeClr val="bg1">
                    <a:lumMod val="75000"/>
                  </a:schemeClr>
                </a:gs>
                <a:gs pos="0">
                  <a:schemeClr val="bg1"/>
                </a:gs>
              </a:gsLst>
              <a:lin ang="2700000" scaled="1"/>
              <a:tileRect/>
            </a:gradFill>
          </a:ln>
          <a:effectLst>
            <a:outerShdw blurRad="266700" dist="203200" dir="6780000" algn="tl" rotWithShape="0">
              <a:prstClr val="black">
                <a:alpha val="40000"/>
              </a:prstClr>
            </a:outerShdw>
          </a:effectLst>
        </p:spPr>
        <p:txBody>
          <a:bodyPr vert="horz" wrap="square" lIns="68580" tIns="34290" rIns="68580" bIns="34290" numCol="1" anchor="t" anchorCtr="0" compatLnSpc="1"/>
          <a:lstStyle/>
          <a:p>
            <a:endParaRPr lang="zh-CN" altLang="en-US" dirty="0">
              <a:solidFill>
                <a:srgbClr val="005A9E"/>
              </a:solidFill>
              <a:latin typeface="微软雅黑" panose="020B0503020204020204" pitchFamily="34" charset="-122"/>
              <a:ea typeface="微软雅黑" panose="020B0503020204020204" pitchFamily="34" charset="-122"/>
              <a:cs typeface="+mn-ea"/>
              <a:sym typeface="+mn-lt"/>
            </a:endParaRPr>
          </a:p>
        </p:txBody>
      </p:sp>
      <p:sp>
        <p:nvSpPr>
          <p:cNvPr id="49" name="Rectangle 4"/>
          <p:cNvSpPr txBox="1">
            <a:spLocks noChangeArrowheads="1"/>
          </p:cNvSpPr>
          <p:nvPr/>
        </p:nvSpPr>
        <p:spPr bwMode="auto">
          <a:xfrm>
            <a:off x="1209523" y="2535765"/>
            <a:ext cx="1996379" cy="3809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54" tIns="34277" rIns="68554" bIns="34277"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spcBef>
                <a:spcPts val="0"/>
              </a:spcBef>
              <a:spcAft>
                <a:spcPts val="0"/>
              </a:spcAft>
              <a:defRPr/>
            </a:pPr>
            <a:r>
              <a:rPr lang="en-US" altLang="zh-CN" sz="2400" kern="0" dirty="0">
                <a:solidFill>
                  <a:srgbClr val="376092"/>
                </a:solidFill>
                <a:latin typeface="微软雅黑" panose="020B0503020204020204" pitchFamily="34" charset="-122"/>
                <a:ea typeface="微软雅黑" panose="020B0503020204020204" pitchFamily="34" charset="-122"/>
                <a:cs typeface="+mn-ea"/>
                <a:sym typeface="+mn-lt"/>
              </a:rPr>
              <a:t>CONTENTS</a:t>
            </a:r>
            <a:endParaRPr lang="zh-CN" altLang="en-US" sz="2400"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6" name="组合 5"/>
          <p:cNvGrpSpPr/>
          <p:nvPr/>
        </p:nvGrpSpPr>
        <p:grpSpPr>
          <a:xfrm>
            <a:off x="4248942" y="1495911"/>
            <a:ext cx="3799404" cy="515562"/>
            <a:chOff x="3852992" y="849029"/>
            <a:chExt cx="3799404" cy="515562"/>
          </a:xfrm>
        </p:grpSpPr>
        <p:sp>
          <p:nvSpPr>
            <p:cNvPr id="4" name="矩形 3"/>
            <p:cNvSpPr/>
            <p:nvPr/>
          </p:nvSpPr>
          <p:spPr>
            <a:xfrm>
              <a:off x="4099343" y="854782"/>
              <a:ext cx="3553053" cy="504056"/>
            </a:xfrm>
            <a:prstGeom prst="rect">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42" name="Rectangle 7"/>
            <p:cNvSpPr>
              <a:spLocks noChangeArrowheads="1"/>
            </p:cNvSpPr>
            <p:nvPr/>
          </p:nvSpPr>
          <p:spPr bwMode="auto">
            <a:xfrm>
              <a:off x="4608004" y="926324"/>
              <a:ext cx="2484276" cy="377026"/>
            </a:xfrm>
            <a:prstGeom prst="rect">
              <a:avLst/>
            </a:prstGeom>
            <a:noFill/>
            <a:ln w="9525">
              <a:noFill/>
              <a:miter lim="800000"/>
            </a:ln>
          </p:spPr>
          <p:txBody>
            <a:bodyPr wrap="square" lIns="68580" tIns="34290" rIns="68580" bIns="34290">
              <a:spAutoFit/>
            </a:bodyPr>
            <a:lstStyle/>
            <a:p>
              <a:pPr defTabSz="913765">
                <a:spcBef>
                  <a:spcPts val="0"/>
                </a:spcBef>
                <a:spcAft>
                  <a:spcPts val="0"/>
                </a:spcAft>
                <a:defRPr/>
              </a:pPr>
              <a:r>
                <a:rPr lang="en-US" altLang="zh-CN" sz="2000" b="1"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Elasmobranchs</a:t>
              </a:r>
              <a:endParaRPr lang="zh-CN" altLang="en-US" sz="2000" kern="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grpSp>
          <p:nvGrpSpPr>
            <p:cNvPr id="5" name="组合 4"/>
            <p:cNvGrpSpPr/>
            <p:nvPr/>
          </p:nvGrpSpPr>
          <p:grpSpPr>
            <a:xfrm>
              <a:off x="3852992" y="849029"/>
              <a:ext cx="515562" cy="515562"/>
              <a:chOff x="3852992" y="854501"/>
              <a:chExt cx="515562" cy="515562"/>
            </a:xfrm>
          </p:grpSpPr>
          <p:sp>
            <p:nvSpPr>
              <p:cNvPr id="66" name="圆角矩形 65"/>
              <p:cNvSpPr/>
              <p:nvPr/>
            </p:nvSpPr>
            <p:spPr>
              <a:xfrm rot="2700000">
                <a:off x="3852992" y="854501"/>
                <a:ext cx="515562" cy="515562"/>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53" name="Rectangle 7"/>
              <p:cNvSpPr>
                <a:spLocks noChangeArrowheads="1"/>
              </p:cNvSpPr>
              <p:nvPr/>
            </p:nvSpPr>
            <p:spPr bwMode="auto">
              <a:xfrm>
                <a:off x="3923928" y="862866"/>
                <a:ext cx="351699" cy="484748"/>
              </a:xfrm>
              <a:prstGeom prst="rect">
                <a:avLst/>
              </a:prstGeom>
              <a:noFill/>
              <a:ln w="9525">
                <a:noFill/>
                <a:miter lim="800000"/>
              </a:ln>
            </p:spPr>
            <p:txBody>
              <a:bodyPr wrap="none" lIns="68580" tIns="34290" rIns="68580" bIns="34290">
                <a:spAutoFit/>
              </a:bodyPr>
              <a:lstStyle/>
              <a:p>
                <a:r>
                  <a:rPr lang="en-US" altLang="zh-CN" sz="2700" b="1" dirty="0">
                    <a:solidFill>
                      <a:schemeClr val="bg1"/>
                    </a:solidFill>
                    <a:latin typeface="微软雅黑" panose="020B0503020204020204" pitchFamily="34" charset="-122"/>
                    <a:ea typeface="微软雅黑" panose="020B0503020204020204" pitchFamily="34" charset="-122"/>
                    <a:cs typeface="+mn-ea"/>
                    <a:sym typeface="+mn-lt"/>
                  </a:rPr>
                  <a:t>1</a:t>
                </a:r>
                <a:endParaRPr lang="zh-CN" altLang="en-US" sz="2700" b="1" dirty="0">
                  <a:solidFill>
                    <a:schemeClr val="bg1"/>
                  </a:solidFill>
                  <a:latin typeface="微软雅黑" panose="020B0503020204020204" pitchFamily="34" charset="-122"/>
                  <a:ea typeface="微软雅黑" panose="020B0503020204020204" pitchFamily="34" charset="-122"/>
                  <a:cs typeface="+mn-ea"/>
                  <a:sym typeface="+mn-lt"/>
                </a:endParaRPr>
              </a:p>
            </p:txBody>
          </p:sp>
        </p:grpSp>
      </p:grpSp>
      <p:grpSp>
        <p:nvGrpSpPr>
          <p:cNvPr id="67" name="组合 66"/>
          <p:cNvGrpSpPr/>
          <p:nvPr/>
        </p:nvGrpSpPr>
        <p:grpSpPr>
          <a:xfrm>
            <a:off x="4247870" y="2352394"/>
            <a:ext cx="3799404" cy="515562"/>
            <a:chOff x="3852992" y="849029"/>
            <a:chExt cx="3799404" cy="515562"/>
          </a:xfrm>
        </p:grpSpPr>
        <p:sp>
          <p:nvSpPr>
            <p:cNvPr id="68" name="矩形 67"/>
            <p:cNvSpPr/>
            <p:nvPr/>
          </p:nvSpPr>
          <p:spPr>
            <a:xfrm>
              <a:off x="4099343" y="854782"/>
              <a:ext cx="3553053" cy="504056"/>
            </a:xfrm>
            <a:prstGeom prst="rect">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69" name="Rectangle 7"/>
            <p:cNvSpPr>
              <a:spLocks noChangeArrowheads="1"/>
            </p:cNvSpPr>
            <p:nvPr/>
          </p:nvSpPr>
          <p:spPr bwMode="auto">
            <a:xfrm>
              <a:off x="4608003" y="926324"/>
              <a:ext cx="2951557" cy="377026"/>
            </a:xfrm>
            <a:prstGeom prst="rect">
              <a:avLst/>
            </a:prstGeom>
            <a:noFill/>
            <a:ln w="9525">
              <a:noFill/>
              <a:miter lim="800000"/>
            </a:ln>
          </p:spPr>
          <p:txBody>
            <a:bodyPr wrap="square" lIns="68580" tIns="34290" rIns="68580" bIns="34290">
              <a:spAutoFit/>
            </a:bodyPr>
            <a:lstStyle/>
            <a:p>
              <a:pPr defTabSz="913765">
                <a:spcBef>
                  <a:spcPts val="0"/>
                </a:spcBef>
                <a:spcAft>
                  <a:spcPts val="0"/>
                </a:spcAft>
                <a:defRPr/>
              </a:pPr>
              <a:r>
                <a:rPr lang="en-US" altLang="zh-CN" sz="2000" b="1" kern="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Freshwater </a:t>
              </a:r>
              <a:r>
                <a:rPr lang="en-US" altLang="zh-CN" sz="2000" b="1" kern="0" dirty="0" err="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teleosts</a:t>
              </a:r>
              <a:endParaRPr lang="zh-CN" altLang="en-US" sz="2000" b="1" kern="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grpSp>
          <p:nvGrpSpPr>
            <p:cNvPr id="70" name="组合 69"/>
            <p:cNvGrpSpPr/>
            <p:nvPr/>
          </p:nvGrpSpPr>
          <p:grpSpPr>
            <a:xfrm>
              <a:off x="3852992" y="849029"/>
              <a:ext cx="515562" cy="515562"/>
              <a:chOff x="3852992" y="854501"/>
              <a:chExt cx="515562" cy="515562"/>
            </a:xfrm>
          </p:grpSpPr>
          <p:sp>
            <p:nvSpPr>
              <p:cNvPr id="71" name="圆角矩形 70"/>
              <p:cNvSpPr/>
              <p:nvPr/>
            </p:nvSpPr>
            <p:spPr>
              <a:xfrm rot="2700000">
                <a:off x="3852992" y="854501"/>
                <a:ext cx="515562" cy="515562"/>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72" name="Rectangle 7"/>
              <p:cNvSpPr>
                <a:spLocks noChangeArrowheads="1"/>
              </p:cNvSpPr>
              <p:nvPr/>
            </p:nvSpPr>
            <p:spPr bwMode="auto">
              <a:xfrm>
                <a:off x="3923928" y="862866"/>
                <a:ext cx="351699" cy="484748"/>
              </a:xfrm>
              <a:prstGeom prst="rect">
                <a:avLst/>
              </a:prstGeom>
              <a:noFill/>
              <a:ln w="9525">
                <a:noFill/>
                <a:miter lim="800000"/>
              </a:ln>
            </p:spPr>
            <p:txBody>
              <a:bodyPr wrap="none" lIns="68580" tIns="34290" rIns="68580" bIns="34290">
                <a:spAutoFit/>
              </a:bodyPr>
              <a:lstStyle/>
              <a:p>
                <a:r>
                  <a:rPr lang="en-US" altLang="zh-CN" sz="2700" b="1" dirty="0">
                    <a:solidFill>
                      <a:schemeClr val="bg1"/>
                    </a:solidFill>
                    <a:latin typeface="微软雅黑" panose="020B0503020204020204" pitchFamily="34" charset="-122"/>
                    <a:ea typeface="微软雅黑" panose="020B0503020204020204" pitchFamily="34" charset="-122"/>
                    <a:cs typeface="+mn-ea"/>
                    <a:sym typeface="+mn-lt"/>
                  </a:rPr>
                  <a:t>2</a:t>
                </a:r>
                <a:endParaRPr lang="zh-CN" altLang="en-US" sz="2700" b="1" dirty="0">
                  <a:solidFill>
                    <a:schemeClr val="bg1"/>
                  </a:solidFill>
                  <a:latin typeface="微软雅黑" panose="020B0503020204020204" pitchFamily="34" charset="-122"/>
                  <a:ea typeface="微软雅黑" panose="020B0503020204020204" pitchFamily="34" charset="-122"/>
                  <a:cs typeface="+mn-ea"/>
                  <a:sym typeface="+mn-lt"/>
                </a:endParaRPr>
              </a:p>
            </p:txBody>
          </p:sp>
        </p:grpSp>
      </p:grpSp>
      <p:grpSp>
        <p:nvGrpSpPr>
          <p:cNvPr id="73" name="组合 72"/>
          <p:cNvGrpSpPr/>
          <p:nvPr/>
        </p:nvGrpSpPr>
        <p:grpSpPr>
          <a:xfrm>
            <a:off x="4248942" y="3135157"/>
            <a:ext cx="3799404" cy="515562"/>
            <a:chOff x="3852992" y="849029"/>
            <a:chExt cx="3799404" cy="515562"/>
          </a:xfrm>
        </p:grpSpPr>
        <p:sp>
          <p:nvSpPr>
            <p:cNvPr id="74" name="矩形 73"/>
            <p:cNvSpPr/>
            <p:nvPr/>
          </p:nvSpPr>
          <p:spPr>
            <a:xfrm>
              <a:off x="4099343" y="854782"/>
              <a:ext cx="3553053" cy="504056"/>
            </a:xfrm>
            <a:prstGeom prst="rect">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75" name="Rectangle 7"/>
            <p:cNvSpPr>
              <a:spLocks noChangeArrowheads="1"/>
            </p:cNvSpPr>
            <p:nvPr/>
          </p:nvSpPr>
          <p:spPr bwMode="auto">
            <a:xfrm>
              <a:off x="4608004" y="926324"/>
              <a:ext cx="2484276" cy="377026"/>
            </a:xfrm>
            <a:prstGeom prst="rect">
              <a:avLst/>
            </a:prstGeom>
            <a:noFill/>
            <a:ln w="9525">
              <a:noFill/>
              <a:miter lim="800000"/>
            </a:ln>
          </p:spPr>
          <p:txBody>
            <a:bodyPr wrap="square" lIns="68580" tIns="34290" rIns="68580" bIns="34290">
              <a:spAutoFit/>
            </a:bodyPr>
            <a:lstStyle/>
            <a:p>
              <a:pPr defTabSz="913765">
                <a:spcBef>
                  <a:spcPts val="0"/>
                </a:spcBef>
                <a:spcAft>
                  <a:spcPts val="0"/>
                </a:spcAft>
                <a:defRPr/>
              </a:pPr>
              <a:r>
                <a:rPr lang="en-US" altLang="zh-CN" sz="2000" b="1" kern="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Marine </a:t>
              </a:r>
              <a:r>
                <a:rPr lang="en-US" altLang="zh-CN" sz="2000" b="1" kern="0" dirty="0" err="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teleosts</a:t>
              </a:r>
              <a:endParaRPr lang="zh-CN" altLang="en-US" sz="2000" b="1" kern="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grpSp>
          <p:nvGrpSpPr>
            <p:cNvPr id="76" name="组合 75"/>
            <p:cNvGrpSpPr/>
            <p:nvPr/>
          </p:nvGrpSpPr>
          <p:grpSpPr>
            <a:xfrm>
              <a:off x="3852992" y="849029"/>
              <a:ext cx="515562" cy="515562"/>
              <a:chOff x="3852992" y="854501"/>
              <a:chExt cx="515562" cy="515562"/>
            </a:xfrm>
          </p:grpSpPr>
          <p:sp>
            <p:nvSpPr>
              <p:cNvPr id="77" name="圆角矩形 76"/>
              <p:cNvSpPr/>
              <p:nvPr/>
            </p:nvSpPr>
            <p:spPr>
              <a:xfrm rot="2700000">
                <a:off x="3852992" y="854501"/>
                <a:ext cx="515562" cy="515562"/>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78" name="Rectangle 7"/>
              <p:cNvSpPr>
                <a:spLocks noChangeArrowheads="1"/>
              </p:cNvSpPr>
              <p:nvPr/>
            </p:nvSpPr>
            <p:spPr bwMode="auto">
              <a:xfrm>
                <a:off x="3923928" y="862866"/>
                <a:ext cx="351699" cy="484748"/>
              </a:xfrm>
              <a:prstGeom prst="rect">
                <a:avLst/>
              </a:prstGeom>
              <a:noFill/>
              <a:ln w="9525">
                <a:noFill/>
                <a:miter lim="800000"/>
              </a:ln>
            </p:spPr>
            <p:txBody>
              <a:bodyPr wrap="none" lIns="68580" tIns="34290" rIns="68580" bIns="34290">
                <a:spAutoFit/>
              </a:bodyPr>
              <a:lstStyle/>
              <a:p>
                <a:r>
                  <a:rPr lang="en-US" altLang="zh-CN" sz="2700" b="1" dirty="0">
                    <a:solidFill>
                      <a:schemeClr val="bg1"/>
                    </a:solidFill>
                    <a:latin typeface="微软雅黑" panose="020B0503020204020204" pitchFamily="34" charset="-122"/>
                    <a:ea typeface="微软雅黑" panose="020B0503020204020204" pitchFamily="34" charset="-122"/>
                    <a:cs typeface="+mn-ea"/>
                    <a:sym typeface="+mn-lt"/>
                  </a:rPr>
                  <a:t>3</a:t>
                </a:r>
                <a:endParaRPr lang="zh-CN" altLang="en-US" sz="2700" b="1" dirty="0">
                  <a:solidFill>
                    <a:schemeClr val="bg1"/>
                  </a:solidFill>
                  <a:latin typeface="微软雅黑" panose="020B0503020204020204" pitchFamily="34" charset="-122"/>
                  <a:ea typeface="微软雅黑" panose="020B0503020204020204" pitchFamily="34" charset="-122"/>
                  <a:cs typeface="+mn-ea"/>
                  <a:sym typeface="+mn-lt"/>
                </a:endParaRPr>
              </a:p>
            </p:txBody>
          </p:sp>
        </p:gr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500" fill="hold"/>
                                            <p:tgtEl>
                                              <p:spTgt spid="46"/>
                                            </p:tgtEl>
                                            <p:attrNameLst>
                                              <p:attrName>ppt_w</p:attrName>
                                            </p:attrNameLst>
                                          </p:cBhvr>
                                          <p:tavLst>
                                            <p:tav tm="0">
                                              <p:val>
                                                <p:fltVal val="0"/>
                                              </p:val>
                                            </p:tav>
                                            <p:tav tm="100000">
                                              <p:val>
                                                <p:strVal val="#ppt_w"/>
                                              </p:val>
                                            </p:tav>
                                          </p:tavLst>
                                        </p:anim>
                                        <p:anim calcmode="lin" valueType="num">
                                          <p:cBhvr>
                                            <p:cTn id="8" dur="500" fill="hold"/>
                                            <p:tgtEl>
                                              <p:spTgt spid="46"/>
                                            </p:tgtEl>
                                            <p:attrNameLst>
                                              <p:attrName>ppt_h</p:attrName>
                                            </p:attrNameLst>
                                          </p:cBhvr>
                                          <p:tavLst>
                                            <p:tav tm="0">
                                              <p:val>
                                                <p:fltVal val="0"/>
                                              </p:val>
                                            </p:tav>
                                            <p:tav tm="100000">
                                              <p:val>
                                                <p:strVal val="#ppt_h"/>
                                              </p:val>
                                            </p:tav>
                                          </p:tavLst>
                                        </p:anim>
                                        <p:animEffect transition="in" filter="fade">
                                          <p:cBhvr>
                                            <p:cTn id="9" dur="500"/>
                                            <p:tgtEl>
                                              <p:spTgt spid="46"/>
                                            </p:tgtEl>
                                          </p:cBhvr>
                                        </p:animEffect>
                                      </p:childTnLst>
                                    </p:cTn>
                                  </p:par>
                                </p:childTnLst>
                              </p:cTn>
                            </p:par>
                            <p:par>
                              <p:cTn id="10" fill="hold">
                                <p:stCondLst>
                                  <p:cond delay="500"/>
                                </p:stCondLst>
                                <p:childTnLst>
                                  <p:par>
                                    <p:cTn id="11" presetID="31" presetClass="entr" presetSubtype="0" fill="hold" grpId="0" nodeType="afterEffect">
                                      <p:stCondLst>
                                        <p:cond delay="0"/>
                                      </p:stCondLst>
                                      <p:childTnLst>
                                        <p:set>
                                          <p:cBhvr>
                                            <p:cTn id="12" dur="1" fill="hold">
                                              <p:stCondLst>
                                                <p:cond delay="0"/>
                                              </p:stCondLst>
                                            </p:cTn>
                                            <p:tgtEl>
                                              <p:spTgt spid="47"/>
                                            </p:tgtEl>
                                            <p:attrNameLst>
                                              <p:attrName>style.visibility</p:attrName>
                                            </p:attrNameLst>
                                          </p:cBhvr>
                                          <p:to>
                                            <p:strVal val="visible"/>
                                          </p:to>
                                        </p:set>
                                        <p:anim calcmode="lin" valueType="num">
                                          <p:cBhvr>
                                            <p:cTn id="13" dur="1000" fill="hold"/>
                                            <p:tgtEl>
                                              <p:spTgt spid="47"/>
                                            </p:tgtEl>
                                            <p:attrNameLst>
                                              <p:attrName>ppt_w</p:attrName>
                                            </p:attrNameLst>
                                          </p:cBhvr>
                                          <p:tavLst>
                                            <p:tav tm="0">
                                              <p:val>
                                                <p:fltVal val="0"/>
                                              </p:val>
                                            </p:tav>
                                            <p:tav tm="100000">
                                              <p:val>
                                                <p:strVal val="#ppt_w"/>
                                              </p:val>
                                            </p:tav>
                                          </p:tavLst>
                                        </p:anim>
                                        <p:anim calcmode="lin" valueType="num">
                                          <p:cBhvr>
                                            <p:cTn id="14" dur="1000" fill="hold"/>
                                            <p:tgtEl>
                                              <p:spTgt spid="47"/>
                                            </p:tgtEl>
                                            <p:attrNameLst>
                                              <p:attrName>ppt_h</p:attrName>
                                            </p:attrNameLst>
                                          </p:cBhvr>
                                          <p:tavLst>
                                            <p:tav tm="0">
                                              <p:val>
                                                <p:fltVal val="0"/>
                                              </p:val>
                                            </p:tav>
                                            <p:tav tm="100000">
                                              <p:val>
                                                <p:strVal val="#ppt_h"/>
                                              </p:val>
                                            </p:tav>
                                          </p:tavLst>
                                        </p:anim>
                                        <p:anim calcmode="lin" valueType="num">
                                          <p:cBhvr>
                                            <p:cTn id="15" dur="1000" fill="hold"/>
                                            <p:tgtEl>
                                              <p:spTgt spid="47"/>
                                            </p:tgtEl>
                                            <p:attrNameLst>
                                              <p:attrName>style.rotation</p:attrName>
                                            </p:attrNameLst>
                                          </p:cBhvr>
                                          <p:tavLst>
                                            <p:tav tm="0">
                                              <p:val>
                                                <p:fltVal val="90"/>
                                              </p:val>
                                            </p:tav>
                                            <p:tav tm="100000">
                                              <p:val>
                                                <p:fltVal val="0"/>
                                              </p:val>
                                            </p:tav>
                                          </p:tavLst>
                                        </p:anim>
                                        <p:animEffect transition="in" filter="fade">
                                          <p:cBhvr>
                                            <p:cTn id="16" dur="1000"/>
                                            <p:tgtEl>
                                              <p:spTgt spid="47"/>
                                            </p:tgtEl>
                                          </p:cBhvr>
                                        </p:animEffect>
                                      </p:childTnLst>
                                    </p:cTn>
                                  </p:par>
                                </p:childTnLst>
                              </p:cTn>
                            </p:par>
                            <p:par>
                              <p:cTn id="17" fill="hold">
                                <p:stCondLst>
                                  <p:cond delay="1500"/>
                                </p:stCondLst>
                                <p:childTnLst>
                                  <p:par>
                                    <p:cTn id="18" presetID="53" presetClass="entr" presetSubtype="16" fill="hold" grpId="0" nodeType="afterEffect">
                                      <p:stCondLst>
                                        <p:cond delay="0"/>
                                      </p:stCondLst>
                                      <p:childTnLst>
                                        <p:set>
                                          <p:cBhvr>
                                            <p:cTn id="19" dur="1" fill="hold">
                                              <p:stCondLst>
                                                <p:cond delay="0"/>
                                              </p:stCondLst>
                                            </p:cTn>
                                            <p:tgtEl>
                                              <p:spTgt spid="49"/>
                                            </p:tgtEl>
                                            <p:attrNameLst>
                                              <p:attrName>style.visibility</p:attrName>
                                            </p:attrNameLst>
                                          </p:cBhvr>
                                          <p:to>
                                            <p:strVal val="visible"/>
                                          </p:to>
                                        </p:set>
                                        <p:anim calcmode="lin" valueType="num">
                                          <p:cBhvr>
                                            <p:cTn id="20" dur="500" fill="hold"/>
                                            <p:tgtEl>
                                              <p:spTgt spid="49"/>
                                            </p:tgtEl>
                                            <p:attrNameLst>
                                              <p:attrName>ppt_w</p:attrName>
                                            </p:attrNameLst>
                                          </p:cBhvr>
                                          <p:tavLst>
                                            <p:tav tm="0">
                                              <p:val>
                                                <p:fltVal val="0"/>
                                              </p:val>
                                            </p:tav>
                                            <p:tav tm="100000">
                                              <p:val>
                                                <p:strVal val="#ppt_w"/>
                                              </p:val>
                                            </p:tav>
                                          </p:tavLst>
                                        </p:anim>
                                        <p:anim calcmode="lin" valueType="num">
                                          <p:cBhvr>
                                            <p:cTn id="21" dur="500" fill="hold"/>
                                            <p:tgtEl>
                                              <p:spTgt spid="49"/>
                                            </p:tgtEl>
                                            <p:attrNameLst>
                                              <p:attrName>ppt_h</p:attrName>
                                            </p:attrNameLst>
                                          </p:cBhvr>
                                          <p:tavLst>
                                            <p:tav tm="0">
                                              <p:val>
                                                <p:fltVal val="0"/>
                                              </p:val>
                                            </p:tav>
                                            <p:tav tm="100000">
                                              <p:val>
                                                <p:strVal val="#ppt_h"/>
                                              </p:val>
                                            </p:tav>
                                          </p:tavLst>
                                        </p:anim>
                                        <p:animEffect transition="in" filter="fade">
                                          <p:cBhvr>
                                            <p:cTn id="22" dur="500"/>
                                            <p:tgtEl>
                                              <p:spTgt spid="49"/>
                                            </p:tgtEl>
                                          </p:cBhvr>
                                        </p:animEffect>
                                      </p:childTnLst>
                                    </p:cTn>
                                  </p:par>
                                </p:childTnLst>
                              </p:cTn>
                            </p:par>
                            <p:par>
                              <p:cTn id="23" fill="hold">
                                <p:stCondLst>
                                  <p:cond delay="2000"/>
                                </p:stCondLst>
                                <p:childTnLst>
                                  <p:par>
                                    <p:cTn id="24" presetID="2" presetClass="entr" presetSubtype="2" fill="hold" nodeType="afterEffect" p14:presetBounceEnd="40000">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14:bounceEnd="40000">
                                          <p:cBhvr additive="base">
                                            <p:cTn id="26" dur="750" fill="hold"/>
                                            <p:tgtEl>
                                              <p:spTgt spid="6"/>
                                            </p:tgtEl>
                                            <p:attrNameLst>
                                              <p:attrName>ppt_x</p:attrName>
                                            </p:attrNameLst>
                                          </p:cBhvr>
                                          <p:tavLst>
                                            <p:tav tm="0">
                                              <p:val>
                                                <p:strVal val="1+#ppt_w/2"/>
                                              </p:val>
                                            </p:tav>
                                            <p:tav tm="100000">
                                              <p:val>
                                                <p:strVal val="#ppt_x"/>
                                              </p:val>
                                            </p:tav>
                                          </p:tavLst>
                                        </p:anim>
                                        <p:anim calcmode="lin" valueType="num" p14:bounceEnd="40000">
                                          <p:cBhvr additive="base">
                                            <p:cTn id="27" dur="750" fill="hold"/>
                                            <p:tgtEl>
                                              <p:spTgt spid="6"/>
                                            </p:tgtEl>
                                            <p:attrNameLst>
                                              <p:attrName>ppt_y</p:attrName>
                                            </p:attrNameLst>
                                          </p:cBhvr>
                                          <p:tavLst>
                                            <p:tav tm="0">
                                              <p:val>
                                                <p:strVal val="#ppt_y"/>
                                              </p:val>
                                            </p:tav>
                                            <p:tav tm="100000">
                                              <p:val>
                                                <p:strVal val="#ppt_y"/>
                                              </p:val>
                                            </p:tav>
                                          </p:tavLst>
                                        </p:anim>
                                      </p:childTnLst>
                                    </p:cTn>
                                  </p:par>
                                </p:childTnLst>
                              </p:cTn>
                            </p:par>
                            <p:par>
                              <p:cTn id="28" fill="hold">
                                <p:stCondLst>
                                  <p:cond delay="2750"/>
                                </p:stCondLst>
                                <p:childTnLst>
                                  <p:par>
                                    <p:cTn id="29" presetID="2" presetClass="entr" presetSubtype="2" fill="hold" nodeType="afterEffect" p14:presetBounceEnd="40000">
                                      <p:stCondLst>
                                        <p:cond delay="0"/>
                                      </p:stCondLst>
                                      <p:childTnLst>
                                        <p:set>
                                          <p:cBhvr>
                                            <p:cTn id="30" dur="1" fill="hold">
                                              <p:stCondLst>
                                                <p:cond delay="0"/>
                                              </p:stCondLst>
                                            </p:cTn>
                                            <p:tgtEl>
                                              <p:spTgt spid="67"/>
                                            </p:tgtEl>
                                            <p:attrNameLst>
                                              <p:attrName>style.visibility</p:attrName>
                                            </p:attrNameLst>
                                          </p:cBhvr>
                                          <p:to>
                                            <p:strVal val="visible"/>
                                          </p:to>
                                        </p:set>
                                        <p:anim calcmode="lin" valueType="num" p14:bounceEnd="40000">
                                          <p:cBhvr additive="base">
                                            <p:cTn id="31" dur="750" fill="hold"/>
                                            <p:tgtEl>
                                              <p:spTgt spid="67"/>
                                            </p:tgtEl>
                                            <p:attrNameLst>
                                              <p:attrName>ppt_x</p:attrName>
                                            </p:attrNameLst>
                                          </p:cBhvr>
                                          <p:tavLst>
                                            <p:tav tm="0">
                                              <p:val>
                                                <p:strVal val="1+#ppt_w/2"/>
                                              </p:val>
                                            </p:tav>
                                            <p:tav tm="100000">
                                              <p:val>
                                                <p:strVal val="#ppt_x"/>
                                              </p:val>
                                            </p:tav>
                                          </p:tavLst>
                                        </p:anim>
                                        <p:anim calcmode="lin" valueType="num" p14:bounceEnd="40000">
                                          <p:cBhvr additive="base">
                                            <p:cTn id="32" dur="750" fill="hold"/>
                                            <p:tgtEl>
                                              <p:spTgt spid="67"/>
                                            </p:tgtEl>
                                            <p:attrNameLst>
                                              <p:attrName>ppt_y</p:attrName>
                                            </p:attrNameLst>
                                          </p:cBhvr>
                                          <p:tavLst>
                                            <p:tav tm="0">
                                              <p:val>
                                                <p:strVal val="#ppt_y"/>
                                              </p:val>
                                            </p:tav>
                                            <p:tav tm="100000">
                                              <p:val>
                                                <p:strVal val="#ppt_y"/>
                                              </p:val>
                                            </p:tav>
                                          </p:tavLst>
                                        </p:anim>
                                      </p:childTnLst>
                                    </p:cTn>
                                  </p:par>
                                </p:childTnLst>
                              </p:cTn>
                            </p:par>
                            <p:par>
                              <p:cTn id="33" fill="hold">
                                <p:stCondLst>
                                  <p:cond delay="3500"/>
                                </p:stCondLst>
                                <p:childTnLst>
                                  <p:par>
                                    <p:cTn id="34" presetID="2" presetClass="entr" presetSubtype="2" fill="hold" nodeType="afterEffect" p14:presetBounceEnd="40000">
                                      <p:stCondLst>
                                        <p:cond delay="0"/>
                                      </p:stCondLst>
                                      <p:childTnLst>
                                        <p:set>
                                          <p:cBhvr>
                                            <p:cTn id="35" dur="1" fill="hold">
                                              <p:stCondLst>
                                                <p:cond delay="0"/>
                                              </p:stCondLst>
                                            </p:cTn>
                                            <p:tgtEl>
                                              <p:spTgt spid="73"/>
                                            </p:tgtEl>
                                            <p:attrNameLst>
                                              <p:attrName>style.visibility</p:attrName>
                                            </p:attrNameLst>
                                          </p:cBhvr>
                                          <p:to>
                                            <p:strVal val="visible"/>
                                          </p:to>
                                        </p:set>
                                        <p:anim calcmode="lin" valueType="num" p14:bounceEnd="40000">
                                          <p:cBhvr additive="base">
                                            <p:cTn id="36" dur="750" fill="hold"/>
                                            <p:tgtEl>
                                              <p:spTgt spid="73"/>
                                            </p:tgtEl>
                                            <p:attrNameLst>
                                              <p:attrName>ppt_x</p:attrName>
                                            </p:attrNameLst>
                                          </p:cBhvr>
                                          <p:tavLst>
                                            <p:tav tm="0">
                                              <p:val>
                                                <p:strVal val="1+#ppt_w/2"/>
                                              </p:val>
                                            </p:tav>
                                            <p:tav tm="100000">
                                              <p:val>
                                                <p:strVal val="#ppt_x"/>
                                              </p:val>
                                            </p:tav>
                                          </p:tavLst>
                                        </p:anim>
                                        <p:anim calcmode="lin" valueType="num" p14:bounceEnd="40000">
                                          <p:cBhvr additive="base">
                                            <p:cTn id="37" dur="750" fill="hold"/>
                                            <p:tgtEl>
                                              <p:spTgt spid="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9"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500" fill="hold"/>
                                            <p:tgtEl>
                                              <p:spTgt spid="46"/>
                                            </p:tgtEl>
                                            <p:attrNameLst>
                                              <p:attrName>ppt_w</p:attrName>
                                            </p:attrNameLst>
                                          </p:cBhvr>
                                          <p:tavLst>
                                            <p:tav tm="0">
                                              <p:val>
                                                <p:fltVal val="0"/>
                                              </p:val>
                                            </p:tav>
                                            <p:tav tm="100000">
                                              <p:val>
                                                <p:strVal val="#ppt_w"/>
                                              </p:val>
                                            </p:tav>
                                          </p:tavLst>
                                        </p:anim>
                                        <p:anim calcmode="lin" valueType="num">
                                          <p:cBhvr>
                                            <p:cTn id="8" dur="500" fill="hold"/>
                                            <p:tgtEl>
                                              <p:spTgt spid="46"/>
                                            </p:tgtEl>
                                            <p:attrNameLst>
                                              <p:attrName>ppt_h</p:attrName>
                                            </p:attrNameLst>
                                          </p:cBhvr>
                                          <p:tavLst>
                                            <p:tav tm="0">
                                              <p:val>
                                                <p:fltVal val="0"/>
                                              </p:val>
                                            </p:tav>
                                            <p:tav tm="100000">
                                              <p:val>
                                                <p:strVal val="#ppt_h"/>
                                              </p:val>
                                            </p:tav>
                                          </p:tavLst>
                                        </p:anim>
                                        <p:animEffect transition="in" filter="fade">
                                          <p:cBhvr>
                                            <p:cTn id="9" dur="500"/>
                                            <p:tgtEl>
                                              <p:spTgt spid="46"/>
                                            </p:tgtEl>
                                          </p:cBhvr>
                                        </p:animEffect>
                                      </p:childTnLst>
                                    </p:cTn>
                                  </p:par>
                                </p:childTnLst>
                              </p:cTn>
                            </p:par>
                            <p:par>
                              <p:cTn id="10" fill="hold">
                                <p:stCondLst>
                                  <p:cond delay="500"/>
                                </p:stCondLst>
                                <p:childTnLst>
                                  <p:par>
                                    <p:cTn id="11" presetID="31" presetClass="entr" presetSubtype="0" fill="hold" grpId="0" nodeType="afterEffect">
                                      <p:stCondLst>
                                        <p:cond delay="0"/>
                                      </p:stCondLst>
                                      <p:childTnLst>
                                        <p:set>
                                          <p:cBhvr>
                                            <p:cTn id="12" dur="1" fill="hold">
                                              <p:stCondLst>
                                                <p:cond delay="0"/>
                                              </p:stCondLst>
                                            </p:cTn>
                                            <p:tgtEl>
                                              <p:spTgt spid="47"/>
                                            </p:tgtEl>
                                            <p:attrNameLst>
                                              <p:attrName>style.visibility</p:attrName>
                                            </p:attrNameLst>
                                          </p:cBhvr>
                                          <p:to>
                                            <p:strVal val="visible"/>
                                          </p:to>
                                        </p:set>
                                        <p:anim calcmode="lin" valueType="num">
                                          <p:cBhvr>
                                            <p:cTn id="13" dur="1000" fill="hold"/>
                                            <p:tgtEl>
                                              <p:spTgt spid="47"/>
                                            </p:tgtEl>
                                            <p:attrNameLst>
                                              <p:attrName>ppt_w</p:attrName>
                                            </p:attrNameLst>
                                          </p:cBhvr>
                                          <p:tavLst>
                                            <p:tav tm="0">
                                              <p:val>
                                                <p:fltVal val="0"/>
                                              </p:val>
                                            </p:tav>
                                            <p:tav tm="100000">
                                              <p:val>
                                                <p:strVal val="#ppt_w"/>
                                              </p:val>
                                            </p:tav>
                                          </p:tavLst>
                                        </p:anim>
                                        <p:anim calcmode="lin" valueType="num">
                                          <p:cBhvr>
                                            <p:cTn id="14" dur="1000" fill="hold"/>
                                            <p:tgtEl>
                                              <p:spTgt spid="47"/>
                                            </p:tgtEl>
                                            <p:attrNameLst>
                                              <p:attrName>ppt_h</p:attrName>
                                            </p:attrNameLst>
                                          </p:cBhvr>
                                          <p:tavLst>
                                            <p:tav tm="0">
                                              <p:val>
                                                <p:fltVal val="0"/>
                                              </p:val>
                                            </p:tav>
                                            <p:tav tm="100000">
                                              <p:val>
                                                <p:strVal val="#ppt_h"/>
                                              </p:val>
                                            </p:tav>
                                          </p:tavLst>
                                        </p:anim>
                                        <p:anim calcmode="lin" valueType="num">
                                          <p:cBhvr>
                                            <p:cTn id="15" dur="1000" fill="hold"/>
                                            <p:tgtEl>
                                              <p:spTgt spid="47"/>
                                            </p:tgtEl>
                                            <p:attrNameLst>
                                              <p:attrName>style.rotation</p:attrName>
                                            </p:attrNameLst>
                                          </p:cBhvr>
                                          <p:tavLst>
                                            <p:tav tm="0">
                                              <p:val>
                                                <p:fltVal val="90"/>
                                              </p:val>
                                            </p:tav>
                                            <p:tav tm="100000">
                                              <p:val>
                                                <p:fltVal val="0"/>
                                              </p:val>
                                            </p:tav>
                                          </p:tavLst>
                                        </p:anim>
                                        <p:animEffect transition="in" filter="fade">
                                          <p:cBhvr>
                                            <p:cTn id="16" dur="1000"/>
                                            <p:tgtEl>
                                              <p:spTgt spid="47"/>
                                            </p:tgtEl>
                                          </p:cBhvr>
                                        </p:animEffect>
                                      </p:childTnLst>
                                    </p:cTn>
                                  </p:par>
                                </p:childTnLst>
                              </p:cTn>
                            </p:par>
                            <p:par>
                              <p:cTn id="17" fill="hold">
                                <p:stCondLst>
                                  <p:cond delay="1500"/>
                                </p:stCondLst>
                                <p:childTnLst>
                                  <p:par>
                                    <p:cTn id="18" presetID="31" presetClass="entr" presetSubtype="0" fill="hold" grpId="0" nodeType="afterEffect">
                                      <p:stCondLst>
                                        <p:cond delay="0"/>
                                      </p:stCondLst>
                                      <p:childTnLst>
                                        <p:set>
                                          <p:cBhvr>
                                            <p:cTn id="19" dur="1" fill="hold">
                                              <p:stCondLst>
                                                <p:cond delay="0"/>
                                              </p:stCondLst>
                                            </p:cTn>
                                            <p:tgtEl>
                                              <p:spTgt spid="48"/>
                                            </p:tgtEl>
                                            <p:attrNameLst>
                                              <p:attrName>style.visibility</p:attrName>
                                            </p:attrNameLst>
                                          </p:cBhvr>
                                          <p:to>
                                            <p:strVal val="visible"/>
                                          </p:to>
                                        </p:set>
                                        <p:anim calcmode="lin" valueType="num">
                                          <p:cBhvr>
                                            <p:cTn id="20" dur="1000" fill="hold"/>
                                            <p:tgtEl>
                                              <p:spTgt spid="48"/>
                                            </p:tgtEl>
                                            <p:attrNameLst>
                                              <p:attrName>ppt_w</p:attrName>
                                            </p:attrNameLst>
                                          </p:cBhvr>
                                          <p:tavLst>
                                            <p:tav tm="0">
                                              <p:val>
                                                <p:fltVal val="0"/>
                                              </p:val>
                                            </p:tav>
                                            <p:tav tm="100000">
                                              <p:val>
                                                <p:strVal val="#ppt_w"/>
                                              </p:val>
                                            </p:tav>
                                          </p:tavLst>
                                        </p:anim>
                                        <p:anim calcmode="lin" valueType="num">
                                          <p:cBhvr>
                                            <p:cTn id="21" dur="1000" fill="hold"/>
                                            <p:tgtEl>
                                              <p:spTgt spid="48"/>
                                            </p:tgtEl>
                                            <p:attrNameLst>
                                              <p:attrName>ppt_h</p:attrName>
                                            </p:attrNameLst>
                                          </p:cBhvr>
                                          <p:tavLst>
                                            <p:tav tm="0">
                                              <p:val>
                                                <p:fltVal val="0"/>
                                              </p:val>
                                            </p:tav>
                                            <p:tav tm="100000">
                                              <p:val>
                                                <p:strVal val="#ppt_h"/>
                                              </p:val>
                                            </p:tav>
                                          </p:tavLst>
                                        </p:anim>
                                        <p:anim calcmode="lin" valueType="num">
                                          <p:cBhvr>
                                            <p:cTn id="22" dur="1000" fill="hold"/>
                                            <p:tgtEl>
                                              <p:spTgt spid="48"/>
                                            </p:tgtEl>
                                            <p:attrNameLst>
                                              <p:attrName>style.rotation</p:attrName>
                                            </p:attrNameLst>
                                          </p:cBhvr>
                                          <p:tavLst>
                                            <p:tav tm="0">
                                              <p:val>
                                                <p:fltVal val="90"/>
                                              </p:val>
                                            </p:tav>
                                            <p:tav tm="100000">
                                              <p:val>
                                                <p:fltVal val="0"/>
                                              </p:val>
                                            </p:tav>
                                          </p:tavLst>
                                        </p:anim>
                                        <p:animEffect transition="in" filter="fade">
                                          <p:cBhvr>
                                            <p:cTn id="23" dur="1000"/>
                                            <p:tgtEl>
                                              <p:spTgt spid="48"/>
                                            </p:tgtEl>
                                          </p:cBhvr>
                                        </p:animEffect>
                                      </p:childTnLst>
                                    </p:cTn>
                                  </p:par>
                                </p:childTnLst>
                              </p:cTn>
                            </p:par>
                            <p:par>
                              <p:cTn id="24" fill="hold">
                                <p:stCondLst>
                                  <p:cond delay="2500"/>
                                </p:stCondLst>
                                <p:childTnLst>
                                  <p:par>
                                    <p:cTn id="25" presetID="53" presetClass="entr" presetSubtype="16" fill="hold" grpId="0"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p:cTn id="27" dur="500" fill="hold"/>
                                            <p:tgtEl>
                                              <p:spTgt spid="49"/>
                                            </p:tgtEl>
                                            <p:attrNameLst>
                                              <p:attrName>ppt_w</p:attrName>
                                            </p:attrNameLst>
                                          </p:cBhvr>
                                          <p:tavLst>
                                            <p:tav tm="0">
                                              <p:val>
                                                <p:fltVal val="0"/>
                                              </p:val>
                                            </p:tav>
                                            <p:tav tm="100000">
                                              <p:val>
                                                <p:strVal val="#ppt_w"/>
                                              </p:val>
                                            </p:tav>
                                          </p:tavLst>
                                        </p:anim>
                                        <p:anim calcmode="lin" valueType="num">
                                          <p:cBhvr>
                                            <p:cTn id="28" dur="500" fill="hold"/>
                                            <p:tgtEl>
                                              <p:spTgt spid="49"/>
                                            </p:tgtEl>
                                            <p:attrNameLst>
                                              <p:attrName>ppt_h</p:attrName>
                                            </p:attrNameLst>
                                          </p:cBhvr>
                                          <p:tavLst>
                                            <p:tav tm="0">
                                              <p:val>
                                                <p:fltVal val="0"/>
                                              </p:val>
                                            </p:tav>
                                            <p:tav tm="100000">
                                              <p:val>
                                                <p:strVal val="#ppt_h"/>
                                              </p:val>
                                            </p:tav>
                                          </p:tavLst>
                                        </p:anim>
                                        <p:animEffect transition="in" filter="fade">
                                          <p:cBhvr>
                                            <p:cTn id="29" dur="500"/>
                                            <p:tgtEl>
                                              <p:spTgt spid="49"/>
                                            </p:tgtEl>
                                          </p:cBhvr>
                                        </p:animEffect>
                                      </p:childTnLst>
                                    </p:cTn>
                                  </p:par>
                                </p:childTnLst>
                              </p:cTn>
                            </p:par>
                            <p:par>
                              <p:cTn id="30" fill="hold">
                                <p:stCondLst>
                                  <p:cond delay="3000"/>
                                </p:stCondLst>
                                <p:childTnLst>
                                  <p:par>
                                    <p:cTn id="31" presetID="2" presetClass="entr" presetSubtype="2" fill="hold" nodeType="after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750" fill="hold"/>
                                            <p:tgtEl>
                                              <p:spTgt spid="6"/>
                                            </p:tgtEl>
                                            <p:attrNameLst>
                                              <p:attrName>ppt_x</p:attrName>
                                            </p:attrNameLst>
                                          </p:cBhvr>
                                          <p:tavLst>
                                            <p:tav tm="0">
                                              <p:val>
                                                <p:strVal val="1+#ppt_w/2"/>
                                              </p:val>
                                            </p:tav>
                                            <p:tav tm="100000">
                                              <p:val>
                                                <p:strVal val="#ppt_x"/>
                                              </p:val>
                                            </p:tav>
                                          </p:tavLst>
                                        </p:anim>
                                        <p:anim calcmode="lin" valueType="num">
                                          <p:cBhvr additive="base">
                                            <p:cTn id="34" dur="750" fill="hold"/>
                                            <p:tgtEl>
                                              <p:spTgt spid="6"/>
                                            </p:tgtEl>
                                            <p:attrNameLst>
                                              <p:attrName>ppt_y</p:attrName>
                                            </p:attrNameLst>
                                          </p:cBhvr>
                                          <p:tavLst>
                                            <p:tav tm="0">
                                              <p:val>
                                                <p:strVal val="#ppt_y"/>
                                              </p:val>
                                            </p:tav>
                                            <p:tav tm="100000">
                                              <p:val>
                                                <p:strVal val="#ppt_y"/>
                                              </p:val>
                                            </p:tav>
                                          </p:tavLst>
                                        </p:anim>
                                      </p:childTnLst>
                                    </p:cTn>
                                  </p:par>
                                </p:childTnLst>
                              </p:cTn>
                            </p:par>
                            <p:par>
                              <p:cTn id="35" fill="hold">
                                <p:stCondLst>
                                  <p:cond delay="3750"/>
                                </p:stCondLst>
                                <p:childTnLst>
                                  <p:par>
                                    <p:cTn id="36" presetID="2" presetClass="entr" presetSubtype="2" fill="hold" nodeType="afterEffect">
                                      <p:stCondLst>
                                        <p:cond delay="0"/>
                                      </p:stCondLst>
                                      <p:childTnLst>
                                        <p:set>
                                          <p:cBhvr>
                                            <p:cTn id="37" dur="1" fill="hold">
                                              <p:stCondLst>
                                                <p:cond delay="0"/>
                                              </p:stCondLst>
                                            </p:cTn>
                                            <p:tgtEl>
                                              <p:spTgt spid="67"/>
                                            </p:tgtEl>
                                            <p:attrNameLst>
                                              <p:attrName>style.visibility</p:attrName>
                                            </p:attrNameLst>
                                          </p:cBhvr>
                                          <p:to>
                                            <p:strVal val="visible"/>
                                          </p:to>
                                        </p:set>
                                        <p:anim calcmode="lin" valueType="num">
                                          <p:cBhvr additive="base">
                                            <p:cTn id="38" dur="750" fill="hold"/>
                                            <p:tgtEl>
                                              <p:spTgt spid="67"/>
                                            </p:tgtEl>
                                            <p:attrNameLst>
                                              <p:attrName>ppt_x</p:attrName>
                                            </p:attrNameLst>
                                          </p:cBhvr>
                                          <p:tavLst>
                                            <p:tav tm="0">
                                              <p:val>
                                                <p:strVal val="1+#ppt_w/2"/>
                                              </p:val>
                                            </p:tav>
                                            <p:tav tm="100000">
                                              <p:val>
                                                <p:strVal val="#ppt_x"/>
                                              </p:val>
                                            </p:tav>
                                          </p:tavLst>
                                        </p:anim>
                                        <p:anim calcmode="lin" valueType="num">
                                          <p:cBhvr additive="base">
                                            <p:cTn id="39" dur="750" fill="hold"/>
                                            <p:tgtEl>
                                              <p:spTgt spid="67"/>
                                            </p:tgtEl>
                                            <p:attrNameLst>
                                              <p:attrName>ppt_y</p:attrName>
                                            </p:attrNameLst>
                                          </p:cBhvr>
                                          <p:tavLst>
                                            <p:tav tm="0">
                                              <p:val>
                                                <p:strVal val="#ppt_y"/>
                                              </p:val>
                                            </p:tav>
                                            <p:tav tm="100000">
                                              <p:val>
                                                <p:strVal val="#ppt_y"/>
                                              </p:val>
                                            </p:tav>
                                          </p:tavLst>
                                        </p:anim>
                                      </p:childTnLst>
                                    </p:cTn>
                                  </p:par>
                                </p:childTnLst>
                              </p:cTn>
                            </p:par>
                            <p:par>
                              <p:cTn id="40" fill="hold">
                                <p:stCondLst>
                                  <p:cond delay="4500"/>
                                </p:stCondLst>
                                <p:childTnLst>
                                  <p:par>
                                    <p:cTn id="41" presetID="2" presetClass="entr" presetSubtype="2" fill="hold" nodeType="afterEffect">
                                      <p:stCondLst>
                                        <p:cond delay="0"/>
                                      </p:stCondLst>
                                      <p:childTnLst>
                                        <p:set>
                                          <p:cBhvr>
                                            <p:cTn id="42" dur="1" fill="hold">
                                              <p:stCondLst>
                                                <p:cond delay="0"/>
                                              </p:stCondLst>
                                            </p:cTn>
                                            <p:tgtEl>
                                              <p:spTgt spid="73"/>
                                            </p:tgtEl>
                                            <p:attrNameLst>
                                              <p:attrName>style.visibility</p:attrName>
                                            </p:attrNameLst>
                                          </p:cBhvr>
                                          <p:to>
                                            <p:strVal val="visible"/>
                                          </p:to>
                                        </p:set>
                                        <p:anim calcmode="lin" valueType="num">
                                          <p:cBhvr additive="base">
                                            <p:cTn id="43" dur="750" fill="hold"/>
                                            <p:tgtEl>
                                              <p:spTgt spid="73"/>
                                            </p:tgtEl>
                                            <p:attrNameLst>
                                              <p:attrName>ppt_x</p:attrName>
                                            </p:attrNameLst>
                                          </p:cBhvr>
                                          <p:tavLst>
                                            <p:tav tm="0">
                                              <p:val>
                                                <p:strVal val="1+#ppt_w/2"/>
                                              </p:val>
                                            </p:tav>
                                            <p:tav tm="100000">
                                              <p:val>
                                                <p:strVal val="#ppt_x"/>
                                              </p:val>
                                            </p:tav>
                                          </p:tavLst>
                                        </p:anim>
                                        <p:anim calcmode="lin" valueType="num">
                                          <p:cBhvr additive="base">
                                            <p:cTn id="44" dur="750" fill="hold"/>
                                            <p:tgtEl>
                                              <p:spTgt spid="73"/>
                                            </p:tgtEl>
                                            <p:attrNameLst>
                                              <p:attrName>ppt_y</p:attrName>
                                            </p:attrNameLst>
                                          </p:cBhvr>
                                          <p:tavLst>
                                            <p:tav tm="0">
                                              <p:val>
                                                <p:strVal val="#ppt_y"/>
                                              </p:val>
                                            </p:tav>
                                            <p:tav tm="100000">
                                              <p:val>
                                                <p:strVal val="#ppt_y"/>
                                              </p:val>
                                            </p:tav>
                                          </p:tavLst>
                                        </p:anim>
                                      </p:childTnLst>
                                    </p:cTn>
                                  </p:par>
                                </p:childTnLst>
                              </p:cTn>
                            </p:par>
                            <p:par>
                              <p:cTn id="45" fill="hold">
                                <p:stCondLst>
                                  <p:cond delay="5250"/>
                                </p:stCondLst>
                                <p:childTnLst>
                                  <p:par>
                                    <p:cTn id="46" presetID="2" presetClass="entr" presetSubtype="2" fill="hold" nodeType="afterEffect">
                                      <p:stCondLst>
                                        <p:cond delay="0"/>
                                      </p:stCondLst>
                                      <p:childTnLst>
                                        <p:set>
                                          <p:cBhvr>
                                            <p:cTn id="47" dur="1" fill="hold">
                                              <p:stCondLst>
                                                <p:cond delay="0"/>
                                              </p:stCondLst>
                                            </p:cTn>
                                            <p:tgtEl>
                                              <p:spTgt spid="79"/>
                                            </p:tgtEl>
                                            <p:attrNameLst>
                                              <p:attrName>style.visibility</p:attrName>
                                            </p:attrNameLst>
                                          </p:cBhvr>
                                          <p:to>
                                            <p:strVal val="visible"/>
                                          </p:to>
                                        </p:set>
                                        <p:anim calcmode="lin" valueType="num">
                                          <p:cBhvr additive="base">
                                            <p:cTn id="48" dur="750" fill="hold"/>
                                            <p:tgtEl>
                                              <p:spTgt spid="79"/>
                                            </p:tgtEl>
                                            <p:attrNameLst>
                                              <p:attrName>ppt_x</p:attrName>
                                            </p:attrNameLst>
                                          </p:cBhvr>
                                          <p:tavLst>
                                            <p:tav tm="0">
                                              <p:val>
                                                <p:strVal val="1+#ppt_w/2"/>
                                              </p:val>
                                            </p:tav>
                                            <p:tav tm="100000">
                                              <p:val>
                                                <p:strVal val="#ppt_x"/>
                                              </p:val>
                                            </p:tav>
                                          </p:tavLst>
                                        </p:anim>
                                        <p:anim calcmode="lin" valueType="num">
                                          <p:cBhvr additive="base">
                                            <p:cTn id="49" dur="750" fill="hold"/>
                                            <p:tgtEl>
                                              <p:spTgt spid="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p:bldP spid="49" grpId="0"/>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9"/>
          <p:cNvSpPr txBox="1"/>
          <p:nvPr/>
        </p:nvSpPr>
        <p:spPr>
          <a:xfrm>
            <a:off x="1071694" y="1771425"/>
            <a:ext cx="7099633" cy="2928815"/>
          </a:xfrm>
          <a:prstGeom prst="rect">
            <a:avLst/>
          </a:prstGeom>
          <a:noFill/>
        </p:spPr>
        <p:txBody>
          <a:bodyPr wrap="square" lIns="68580" tIns="34290" rIns="68580" bIns="34290" rtlCol="0">
            <a:spAutoFit/>
          </a:bodyPr>
          <a:lstStyle/>
          <a:p>
            <a:pPr algn="just" fontAlgn="base">
              <a:lnSpc>
                <a:spcPct val="150000"/>
              </a:lnSpc>
              <a:spcBef>
                <a:spcPct val="0"/>
              </a:spcBef>
              <a:spcAft>
                <a:spcPct val="0"/>
              </a:spcAft>
            </a:pPr>
            <a:r>
              <a:rPr lang="en-US" altLang="zh-CN" b="1" kern="0" dirty="0">
                <a:latin typeface="微软雅黑" panose="020B0503020204020204" pitchFamily="34" charset="-122"/>
                <a:ea typeface="微软雅黑" panose="020B0503020204020204" pitchFamily="34" charset="-122"/>
                <a:cs typeface="+mn-ea"/>
                <a:sym typeface="+mn-lt"/>
              </a:rPr>
              <a:t>To prevent osmotic stress in the hyperosmotic marine environment, marine elasmobranchs </a:t>
            </a:r>
            <a:r>
              <a:rPr lang="en-US" altLang="zh-CN" b="1" kern="0" dirty="0">
                <a:solidFill>
                  <a:srgbClr val="FF0000"/>
                </a:solidFill>
                <a:latin typeface="微软雅黑" panose="020B0503020204020204" pitchFamily="34" charset="-122"/>
                <a:ea typeface="微软雅黑" panose="020B0503020204020204" pitchFamily="34" charset="-122"/>
                <a:cs typeface="+mn-ea"/>
                <a:sym typeface="+mn-lt"/>
              </a:rPr>
              <a:t>convert their nitrogen wastes into urea</a:t>
            </a:r>
            <a:r>
              <a:rPr lang="en-US" altLang="zh-CN" b="1" kern="0" dirty="0">
                <a:latin typeface="微软雅黑" panose="020B0503020204020204" pitchFamily="34" charset="-122"/>
                <a:ea typeface="微软雅黑" panose="020B0503020204020204" pitchFamily="34" charset="-122"/>
                <a:cs typeface="+mn-ea"/>
                <a:sym typeface="+mn-lt"/>
              </a:rPr>
              <a:t> and </a:t>
            </a:r>
            <a:r>
              <a:rPr lang="en-US" altLang="zh-CN" b="1" kern="0" dirty="0">
                <a:solidFill>
                  <a:srgbClr val="FF0000"/>
                </a:solidFill>
                <a:latin typeface="微软雅黑" panose="020B0503020204020204" pitchFamily="34" charset="-122"/>
                <a:ea typeface="微软雅黑" panose="020B0503020204020204" pitchFamily="34" charset="-122"/>
                <a:cs typeface="+mn-ea"/>
                <a:sym typeface="+mn-lt"/>
              </a:rPr>
              <a:t>retain high concentrations of it in their blood</a:t>
            </a:r>
            <a:r>
              <a:rPr lang="en-US" altLang="zh-CN" b="1" kern="0" dirty="0">
                <a:latin typeface="微软雅黑" panose="020B0503020204020204" pitchFamily="34" charset="-122"/>
                <a:ea typeface="微软雅黑" panose="020B0503020204020204" pitchFamily="34" charset="-122"/>
                <a:cs typeface="+mn-ea"/>
                <a:sym typeface="+mn-lt"/>
              </a:rPr>
              <a:t>. This, in addition to trimethylamine oxide (TMAO), which helps to stabilize proteins against the denaturing effect of urea, gives </a:t>
            </a:r>
            <a:r>
              <a:rPr lang="en-US" altLang="zh-CN" b="1" kern="0" dirty="0">
                <a:solidFill>
                  <a:srgbClr val="FF0000"/>
                </a:solidFill>
                <a:latin typeface="微软雅黑" panose="020B0503020204020204" pitchFamily="34" charset="-122"/>
                <a:ea typeface="微软雅黑" panose="020B0503020204020204" pitchFamily="34" charset="-122"/>
                <a:cs typeface="+mn-ea"/>
                <a:sym typeface="+mn-lt"/>
              </a:rPr>
              <a:t>elasmobranch blood an osmotic concentration slightly higher than that of sea water</a:t>
            </a:r>
            <a:r>
              <a:rPr lang="en-US" altLang="zh-CN" b="1" kern="0" dirty="0">
                <a:latin typeface="微软雅黑" panose="020B0503020204020204" pitchFamily="34" charset="-122"/>
                <a:ea typeface="微软雅黑" panose="020B0503020204020204" pitchFamily="34" charset="-122"/>
                <a:cs typeface="+mn-ea"/>
                <a:sym typeface="+mn-lt"/>
              </a:rPr>
              <a:t>.</a:t>
            </a:r>
            <a:endParaRPr lang="zh-CN" altLang="en-US" b="1" kern="0" dirty="0">
              <a:latin typeface="微软雅黑" panose="020B0503020204020204" pitchFamily="34" charset="-122"/>
              <a:ea typeface="微软雅黑" panose="020B0503020204020204" pitchFamily="34" charset="-122"/>
              <a:cs typeface="+mn-ea"/>
              <a:sym typeface="+mn-lt"/>
            </a:endParaRPr>
          </a:p>
        </p:txBody>
      </p:sp>
      <p:grpSp>
        <p:nvGrpSpPr>
          <p:cNvPr id="5" name="组合 4"/>
          <p:cNvGrpSpPr/>
          <p:nvPr/>
        </p:nvGrpSpPr>
        <p:grpSpPr>
          <a:xfrm>
            <a:off x="755576" y="485502"/>
            <a:ext cx="1848830" cy="1219276"/>
            <a:chOff x="562441" y="531294"/>
            <a:chExt cx="2322326" cy="1531540"/>
          </a:xfrm>
        </p:grpSpPr>
        <p:sp>
          <p:nvSpPr>
            <p:cNvPr id="25" name="圆角矩形 24"/>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4" name="圆角矩形 2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8" name="文本框 4"/>
            <p:cNvSpPr txBox="1"/>
            <p:nvPr/>
          </p:nvSpPr>
          <p:spPr>
            <a:xfrm>
              <a:off x="1253916" y="823252"/>
              <a:ext cx="610505" cy="50258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0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01</a:t>
              </a:r>
              <a:endParaRPr kumimoji="0" lang="zh-CN" altLang="en-US" sz="20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sp>
        <p:nvSpPr>
          <p:cNvPr id="2" name="Rectangle 7">
            <a:extLst>
              <a:ext uri="{FF2B5EF4-FFF2-40B4-BE49-F238E27FC236}">
                <a16:creationId xmlns:a16="http://schemas.microsoft.com/office/drawing/2014/main" id="{EAD78B75-E6F7-6EA1-8DA2-FD5FD07CA2D1}"/>
              </a:ext>
            </a:extLst>
          </p:cNvPr>
          <p:cNvSpPr>
            <a:spLocks noChangeArrowheads="1"/>
          </p:cNvSpPr>
          <p:nvPr/>
        </p:nvSpPr>
        <p:spPr bwMode="auto">
          <a:xfrm>
            <a:off x="2843808" y="771550"/>
            <a:ext cx="2834131" cy="500137"/>
          </a:xfrm>
          <a:prstGeom prst="rect">
            <a:avLst/>
          </a:prstGeom>
          <a:noFill/>
          <a:ln w="9525">
            <a:noFill/>
            <a:miter lim="800000"/>
          </a:ln>
        </p:spPr>
        <p:txBody>
          <a:bodyPr wrap="square" lIns="68580" tIns="34290" rIns="68580" bIns="34290">
            <a:spAutoFit/>
          </a:bodyPr>
          <a:lstStyle/>
          <a:p>
            <a:pPr defTabSz="913765">
              <a:spcBef>
                <a:spcPts val="0"/>
              </a:spcBef>
              <a:spcAft>
                <a:spcPts val="0"/>
              </a:spcAft>
              <a:defRPr/>
            </a:pPr>
            <a:r>
              <a:rPr lang="en-US" altLang="zh-CN" sz="2800" b="1" dirty="0">
                <a:solidFill>
                  <a:srgbClr val="376092"/>
                </a:solidFill>
                <a:latin typeface="微软雅黑" panose="020B0503020204020204" pitchFamily="34" charset="-122"/>
                <a:ea typeface="微软雅黑" panose="020B0503020204020204" pitchFamily="34" charset="-122"/>
                <a:cs typeface="+mn-ea"/>
                <a:sym typeface="+mn-lt"/>
              </a:rPr>
              <a:t>Elasmobranchs</a:t>
            </a:r>
            <a:endParaRPr lang="zh-CN" altLang="en-US" sz="2800" kern="0" dirty="0">
              <a:solidFill>
                <a:srgbClr val="376092"/>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1000"/>
                                        <p:tgtEl>
                                          <p:spTgt spid="38"/>
                                        </p:tgtEl>
                                      </p:cBhvr>
                                    </p:animEffect>
                                    <p:anim calcmode="lin" valueType="num">
                                      <p:cBhvr>
                                        <p:cTn id="20" dur="1000" fill="hold"/>
                                        <p:tgtEl>
                                          <p:spTgt spid="38"/>
                                        </p:tgtEl>
                                        <p:attrNameLst>
                                          <p:attrName>ppt_x</p:attrName>
                                        </p:attrNameLst>
                                      </p:cBhvr>
                                      <p:tavLst>
                                        <p:tav tm="0">
                                          <p:val>
                                            <p:strVal val="#ppt_x"/>
                                          </p:val>
                                        </p:tav>
                                        <p:tav tm="100000">
                                          <p:val>
                                            <p:strVal val="#ppt_x"/>
                                          </p:val>
                                        </p:tav>
                                      </p:tavLst>
                                    </p:anim>
                                    <p:anim calcmode="lin" valueType="num">
                                      <p:cBhvr>
                                        <p:cTn id="2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矩形 43">
            <a:extLst>
              <a:ext uri="{FF2B5EF4-FFF2-40B4-BE49-F238E27FC236}">
                <a16:creationId xmlns:a16="http://schemas.microsoft.com/office/drawing/2014/main" id="{3727A7EE-FA2D-4352-877F-9B40999CEBF4}"/>
              </a:ext>
            </a:extLst>
          </p:cNvPr>
          <p:cNvSpPr/>
          <p:nvPr/>
        </p:nvSpPr>
        <p:spPr>
          <a:xfrm rot="10800000">
            <a:off x="793648" y="3245408"/>
            <a:ext cx="1013375" cy="759943"/>
          </a:xfrm>
          <a:prstGeom prst="rect">
            <a:avLst/>
          </a:prstGeom>
          <a:solidFill>
            <a:srgbClr val="376092"/>
          </a:solidFill>
          <a:ln>
            <a:noFill/>
          </a:ln>
          <a:effectLst>
            <a:outerShdw blurRad="254000" dist="63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endParaRPr>
          </a:p>
        </p:txBody>
      </p:sp>
      <p:grpSp>
        <p:nvGrpSpPr>
          <p:cNvPr id="54" name="Group 102">
            <a:extLst>
              <a:ext uri="{FF2B5EF4-FFF2-40B4-BE49-F238E27FC236}">
                <a16:creationId xmlns:a16="http://schemas.microsoft.com/office/drawing/2014/main" id="{E052BF97-8E18-424A-8701-A5AC3DC3E98C}"/>
              </a:ext>
            </a:extLst>
          </p:cNvPr>
          <p:cNvGrpSpPr/>
          <p:nvPr/>
        </p:nvGrpSpPr>
        <p:grpSpPr>
          <a:xfrm>
            <a:off x="7491243" y="2631145"/>
            <a:ext cx="348258" cy="383084"/>
            <a:chOff x="4439444" y="1652588"/>
            <a:chExt cx="464344" cy="464344"/>
          </a:xfrm>
          <a:solidFill>
            <a:schemeClr val="bg1"/>
          </a:solidFill>
        </p:grpSpPr>
        <p:sp>
          <p:nvSpPr>
            <p:cNvPr id="55" name="AutoShape 136">
              <a:extLst>
                <a:ext uri="{FF2B5EF4-FFF2-40B4-BE49-F238E27FC236}">
                  <a16:creationId xmlns:a16="http://schemas.microsoft.com/office/drawing/2014/main" id="{6D66FE8F-1E45-4662-A3BF-959018D39015}"/>
                </a:ext>
              </a:extLst>
            </p:cNvPr>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6" name="AutoShape 137">
              <a:extLst>
                <a:ext uri="{FF2B5EF4-FFF2-40B4-BE49-F238E27FC236}">
                  <a16:creationId xmlns:a16="http://schemas.microsoft.com/office/drawing/2014/main" id="{CECD4633-16DD-4FFB-B5E9-90E335D923C6}"/>
                </a:ext>
              </a:extLst>
            </p:cNvPr>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7" name="AutoShape 138">
              <a:extLst>
                <a:ext uri="{FF2B5EF4-FFF2-40B4-BE49-F238E27FC236}">
                  <a16:creationId xmlns:a16="http://schemas.microsoft.com/office/drawing/2014/main" id="{AEC8D85E-C812-4D84-8014-326B1311C6F6}"/>
                </a:ext>
              </a:extLst>
            </p:cNvPr>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sp>
        <p:nvSpPr>
          <p:cNvPr id="112" name="矩形 111"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4BA48F12-FF34-4395-BA37-4E8E2004B8E3}"/>
              </a:ext>
            </a:extLst>
          </p:cNvPr>
          <p:cNvSpPr/>
          <p:nvPr/>
        </p:nvSpPr>
        <p:spPr>
          <a:xfrm>
            <a:off x="539913" y="3332992"/>
            <a:ext cx="1551167" cy="584775"/>
          </a:xfrm>
          <a:prstGeom prst="rect">
            <a:avLst/>
          </a:prstGeom>
        </p:spPr>
        <p:txBody>
          <a:bodyPr wrap="square">
            <a:spAutoFit/>
          </a:bodyPr>
          <a:lstStyle/>
          <a:p>
            <a:pPr algn="ctr" fontAlgn="base">
              <a:spcBef>
                <a:spcPct val="0"/>
              </a:spcBef>
              <a:spcAft>
                <a:spcPct val="0"/>
              </a:spcAft>
              <a:defRPr/>
            </a:pPr>
            <a:r>
              <a:rPr lang="en-US" altLang="zh-CN" sz="3200" dirty="0">
                <a:solidFill>
                  <a:srgbClr val="FDFDFD"/>
                </a:solidFill>
                <a:latin typeface="微软雅黑" panose="020B0503020204020204" pitchFamily="34" charset="-122"/>
                <a:ea typeface="微软雅黑" panose="020B0503020204020204" pitchFamily="34" charset="-122"/>
                <a:cs typeface="+mn-ea"/>
                <a:sym typeface="+mn-lt"/>
              </a:rPr>
              <a:t>urea</a:t>
            </a:r>
          </a:p>
        </p:txBody>
      </p:sp>
      <p:grpSp>
        <p:nvGrpSpPr>
          <p:cNvPr id="77" name="组合 76"/>
          <p:cNvGrpSpPr/>
          <p:nvPr/>
        </p:nvGrpSpPr>
        <p:grpSpPr>
          <a:xfrm>
            <a:off x="251900" y="195486"/>
            <a:ext cx="8568572" cy="585582"/>
            <a:chOff x="251900" y="195486"/>
            <a:chExt cx="8568572" cy="585582"/>
          </a:xfrm>
        </p:grpSpPr>
        <p:cxnSp>
          <p:nvCxnSpPr>
            <p:cNvPr id="78" name="直接连接符 77"/>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1331640" y="255120"/>
              <a:ext cx="2119491" cy="400110"/>
            </a:xfrm>
            <a:prstGeom prst="rect">
              <a:avLst/>
            </a:prstGeom>
          </p:spPr>
          <p:txBody>
            <a:bodyPr wrap="none">
              <a:spAutoFit/>
            </a:bodyPr>
            <a:lstStyle/>
            <a:p>
              <a:pPr defTabSz="913765">
                <a:spcBef>
                  <a:spcPts val="0"/>
                </a:spcBef>
                <a:spcAft>
                  <a:spcPts val="0"/>
                </a:spcAft>
                <a:defRPr/>
              </a:pPr>
              <a:r>
                <a:rPr lang="en-US" altLang="zh-CN" sz="2000" b="1" dirty="0">
                  <a:solidFill>
                    <a:srgbClr val="376092"/>
                  </a:solidFill>
                  <a:latin typeface="微软雅黑" panose="020B0503020204020204" pitchFamily="34" charset="-122"/>
                  <a:ea typeface="微软雅黑" panose="020B0503020204020204" pitchFamily="34" charset="-122"/>
                  <a:cs typeface="+mn-ea"/>
                  <a:sym typeface="+mn-lt"/>
                </a:rPr>
                <a:t>Elasmobranchs</a:t>
              </a:r>
              <a:endParaRPr lang="zh-CN" altLang="en-US" sz="2000"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80" name="组合 79"/>
            <p:cNvGrpSpPr/>
            <p:nvPr/>
          </p:nvGrpSpPr>
          <p:grpSpPr>
            <a:xfrm>
              <a:off x="251900" y="195486"/>
              <a:ext cx="887938" cy="585582"/>
              <a:chOff x="562441" y="531294"/>
              <a:chExt cx="2322326" cy="1531540"/>
            </a:xfrm>
          </p:grpSpPr>
          <p:sp>
            <p:nvSpPr>
              <p:cNvPr id="82" name="圆角矩形 81"/>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3" name="圆角矩形 8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4" name="圆角矩形 8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5" name="圆角矩形 84"/>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6" name="圆角矩形 85"/>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7" name="文本框 4"/>
              <p:cNvSpPr txBox="1"/>
              <p:nvPr/>
            </p:nvSpPr>
            <p:spPr>
              <a:xfrm>
                <a:off x="944545"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01</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6" name="矩形 5"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0A40C4EE-B7C7-436A-CFA4-C7A4472157D1}"/>
              </a:ext>
            </a:extLst>
          </p:cNvPr>
          <p:cNvSpPr/>
          <p:nvPr/>
        </p:nvSpPr>
        <p:spPr>
          <a:xfrm>
            <a:off x="1889295" y="1949457"/>
            <a:ext cx="1551167" cy="461665"/>
          </a:xfrm>
          <a:prstGeom prst="rect">
            <a:avLst/>
          </a:prstGeom>
        </p:spPr>
        <p:txBody>
          <a:bodyPr wrap="square">
            <a:spAutoFit/>
          </a:bodyPr>
          <a:lstStyle/>
          <a:p>
            <a:pPr algn="ctr" fontAlgn="base">
              <a:spcBef>
                <a:spcPct val="0"/>
              </a:spcBef>
              <a:spcAft>
                <a:spcPct val="0"/>
              </a:spcAft>
              <a:defRPr/>
            </a:pPr>
            <a:r>
              <a:rPr lang="en-US" altLang="zh-CN" sz="2400" dirty="0">
                <a:solidFill>
                  <a:srgbClr val="2B4C73"/>
                </a:solidFill>
                <a:latin typeface="微软雅黑" panose="020B0503020204020204" pitchFamily="34" charset="-122"/>
                <a:ea typeface="微软雅黑" panose="020B0503020204020204" pitchFamily="34" charset="-122"/>
                <a:cs typeface="+mn-ea"/>
                <a:sym typeface="+mn-lt"/>
              </a:rPr>
              <a:t>water</a:t>
            </a:r>
          </a:p>
        </p:txBody>
      </p:sp>
      <p:sp>
        <p:nvSpPr>
          <p:cNvPr id="8" name="矩形 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8F93D525-9984-821A-4775-7ACDD3C85462}"/>
              </a:ext>
            </a:extLst>
          </p:cNvPr>
          <p:cNvSpPr/>
          <p:nvPr/>
        </p:nvSpPr>
        <p:spPr>
          <a:xfrm>
            <a:off x="2964372" y="1931092"/>
            <a:ext cx="2246815" cy="646331"/>
          </a:xfrm>
          <a:prstGeom prst="rect">
            <a:avLst/>
          </a:prstGeom>
        </p:spPr>
        <p:txBody>
          <a:bodyPr wrap="square">
            <a:spAutoFit/>
          </a:bodyPr>
          <a:lstStyle/>
          <a:p>
            <a:pPr algn="ctr" fontAlgn="base">
              <a:spcBef>
                <a:spcPct val="0"/>
              </a:spcBef>
              <a:spcAft>
                <a:spcPct val="0"/>
              </a:spcAft>
              <a:defRPr/>
            </a:pPr>
            <a:r>
              <a:rPr lang="en-US" altLang="zh-CN" dirty="0">
                <a:solidFill>
                  <a:srgbClr val="2B4C73"/>
                </a:solidFill>
                <a:latin typeface="微软雅黑" panose="020B0503020204020204" pitchFamily="34" charset="-122"/>
                <a:ea typeface="微软雅黑" panose="020B0503020204020204" pitchFamily="34" charset="-122"/>
                <a:cs typeface="+mn-ea"/>
                <a:sym typeface="+mn-lt"/>
              </a:rPr>
              <a:t>Blood concentration</a:t>
            </a:r>
          </a:p>
        </p:txBody>
      </p:sp>
      <p:sp>
        <p:nvSpPr>
          <p:cNvPr id="9" name="矩形 8">
            <a:extLst>
              <a:ext uri="{FF2B5EF4-FFF2-40B4-BE49-F238E27FC236}">
                <a16:creationId xmlns:a16="http://schemas.microsoft.com/office/drawing/2014/main" id="{86D95FA6-EE3F-7015-CCFE-4A9C69505BDD}"/>
              </a:ext>
            </a:extLst>
          </p:cNvPr>
          <p:cNvSpPr/>
          <p:nvPr/>
        </p:nvSpPr>
        <p:spPr>
          <a:xfrm rot="10800000">
            <a:off x="826809" y="1800321"/>
            <a:ext cx="1013375" cy="759943"/>
          </a:xfrm>
          <a:prstGeom prst="rect">
            <a:avLst/>
          </a:prstGeom>
          <a:solidFill>
            <a:srgbClr val="376092"/>
          </a:solidFill>
          <a:ln>
            <a:noFill/>
          </a:ln>
          <a:effectLst>
            <a:outerShdw blurRad="254000" dist="63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mn-lt"/>
            </a:endParaRPr>
          </a:p>
        </p:txBody>
      </p:sp>
      <p:sp>
        <p:nvSpPr>
          <p:cNvPr id="10" name="矩形 9"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400F1F99-1CAB-E1FB-52F0-BD64476CE617}"/>
              </a:ext>
            </a:extLst>
          </p:cNvPr>
          <p:cNvSpPr/>
          <p:nvPr/>
        </p:nvSpPr>
        <p:spPr>
          <a:xfrm>
            <a:off x="573074" y="1887905"/>
            <a:ext cx="1551167" cy="584775"/>
          </a:xfrm>
          <a:prstGeom prst="rect">
            <a:avLst/>
          </a:prstGeom>
        </p:spPr>
        <p:txBody>
          <a:bodyPr wrap="square">
            <a:spAutoFit/>
          </a:bodyPr>
          <a:lstStyle/>
          <a:p>
            <a:pPr algn="ctr" fontAlgn="base">
              <a:spcBef>
                <a:spcPct val="0"/>
              </a:spcBef>
              <a:spcAft>
                <a:spcPct val="0"/>
              </a:spcAft>
              <a:defRPr/>
            </a:pPr>
            <a:r>
              <a:rPr lang="en-US" altLang="zh-CN" sz="3200" dirty="0">
                <a:solidFill>
                  <a:srgbClr val="FDFDFD"/>
                </a:solidFill>
                <a:latin typeface="微软雅黑" panose="020B0503020204020204" pitchFamily="34" charset="-122"/>
                <a:ea typeface="微软雅黑" panose="020B0503020204020204" pitchFamily="34" charset="-122"/>
                <a:cs typeface="+mn-ea"/>
                <a:sym typeface="+mn-lt"/>
              </a:rPr>
              <a:t>urea</a:t>
            </a:r>
          </a:p>
        </p:txBody>
      </p:sp>
      <p:sp>
        <p:nvSpPr>
          <p:cNvPr id="11" name="矩形 10"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443C8B72-159E-4DDD-0B30-0732A5652833}"/>
              </a:ext>
            </a:extLst>
          </p:cNvPr>
          <p:cNvSpPr/>
          <p:nvPr/>
        </p:nvSpPr>
        <p:spPr>
          <a:xfrm>
            <a:off x="1885343" y="3456102"/>
            <a:ext cx="1551167" cy="461665"/>
          </a:xfrm>
          <a:prstGeom prst="rect">
            <a:avLst/>
          </a:prstGeom>
        </p:spPr>
        <p:txBody>
          <a:bodyPr wrap="square">
            <a:spAutoFit/>
          </a:bodyPr>
          <a:lstStyle/>
          <a:p>
            <a:pPr algn="ctr" fontAlgn="base">
              <a:spcBef>
                <a:spcPct val="0"/>
              </a:spcBef>
              <a:spcAft>
                <a:spcPct val="0"/>
              </a:spcAft>
              <a:defRPr/>
            </a:pPr>
            <a:r>
              <a:rPr lang="en-US" altLang="zh-CN" sz="2400" dirty="0">
                <a:solidFill>
                  <a:srgbClr val="2B4C73"/>
                </a:solidFill>
                <a:latin typeface="微软雅黑" panose="020B0503020204020204" pitchFamily="34" charset="-122"/>
                <a:ea typeface="微软雅黑" panose="020B0503020204020204" pitchFamily="34" charset="-122"/>
                <a:cs typeface="+mn-ea"/>
                <a:sym typeface="+mn-lt"/>
              </a:rPr>
              <a:t>water</a:t>
            </a:r>
          </a:p>
        </p:txBody>
      </p:sp>
      <p:sp>
        <p:nvSpPr>
          <p:cNvPr id="12" name="矩形 11"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D6AE4486-BCFE-7FA4-9B39-BCAA82DE051E}"/>
              </a:ext>
            </a:extLst>
          </p:cNvPr>
          <p:cNvSpPr/>
          <p:nvPr/>
        </p:nvSpPr>
        <p:spPr>
          <a:xfrm>
            <a:off x="7452501" y="2011015"/>
            <a:ext cx="1551167" cy="461665"/>
          </a:xfrm>
          <a:prstGeom prst="rect">
            <a:avLst/>
          </a:prstGeom>
        </p:spPr>
        <p:txBody>
          <a:bodyPr wrap="square">
            <a:spAutoFit/>
          </a:bodyPr>
          <a:lstStyle/>
          <a:p>
            <a:pPr algn="ctr" fontAlgn="base">
              <a:spcBef>
                <a:spcPct val="0"/>
              </a:spcBef>
              <a:spcAft>
                <a:spcPct val="0"/>
              </a:spcAft>
              <a:defRPr/>
            </a:pPr>
            <a:r>
              <a:rPr lang="en-US" altLang="zh-CN" sz="2400" dirty="0">
                <a:solidFill>
                  <a:srgbClr val="2B4C73"/>
                </a:solidFill>
                <a:latin typeface="微软雅黑" panose="020B0503020204020204" pitchFamily="34" charset="-122"/>
                <a:ea typeface="微软雅黑" panose="020B0503020204020204" pitchFamily="34" charset="-122"/>
                <a:cs typeface="+mn-ea"/>
                <a:sym typeface="+mn-lt"/>
              </a:rPr>
              <a:t>urea</a:t>
            </a:r>
          </a:p>
        </p:txBody>
      </p:sp>
      <p:sp>
        <p:nvSpPr>
          <p:cNvPr id="13" name="矩形 12"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44947EAF-DBB3-021C-DB9B-3A3EA9B446D8}"/>
              </a:ext>
            </a:extLst>
          </p:cNvPr>
          <p:cNvSpPr/>
          <p:nvPr/>
        </p:nvSpPr>
        <p:spPr>
          <a:xfrm>
            <a:off x="6230645" y="1680018"/>
            <a:ext cx="1551167" cy="1200329"/>
          </a:xfrm>
          <a:prstGeom prst="rect">
            <a:avLst/>
          </a:prstGeom>
        </p:spPr>
        <p:txBody>
          <a:bodyPr wrap="square">
            <a:spAutoFit/>
          </a:bodyPr>
          <a:lstStyle/>
          <a:p>
            <a:pPr algn="ctr" fontAlgn="base">
              <a:spcBef>
                <a:spcPct val="0"/>
              </a:spcBef>
              <a:spcAft>
                <a:spcPct val="0"/>
              </a:spcAft>
              <a:defRPr/>
            </a:pPr>
            <a:r>
              <a:rPr lang="en-US" altLang="zh-CN" dirty="0">
                <a:solidFill>
                  <a:srgbClr val="2B4C73"/>
                </a:solidFill>
                <a:latin typeface="微软雅黑" panose="020B0503020204020204" pitchFamily="34" charset="-122"/>
                <a:ea typeface="微软雅黑" panose="020B0503020204020204" pitchFamily="34" charset="-122"/>
                <a:cs typeface="+mn-ea"/>
                <a:sym typeface="+mn-lt"/>
              </a:rPr>
              <a:t>Salt production of rectal glands</a:t>
            </a:r>
          </a:p>
        </p:txBody>
      </p:sp>
      <p:sp>
        <p:nvSpPr>
          <p:cNvPr id="14" name="矩形 13"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35C182A0-079A-31B5-7C7A-273E10EA98DB}"/>
              </a:ext>
            </a:extLst>
          </p:cNvPr>
          <p:cNvSpPr/>
          <p:nvPr/>
        </p:nvSpPr>
        <p:spPr>
          <a:xfrm>
            <a:off x="4867075" y="1931092"/>
            <a:ext cx="1607047" cy="646331"/>
          </a:xfrm>
          <a:prstGeom prst="rect">
            <a:avLst/>
          </a:prstGeom>
        </p:spPr>
        <p:txBody>
          <a:bodyPr wrap="square">
            <a:spAutoFit/>
          </a:bodyPr>
          <a:lstStyle/>
          <a:p>
            <a:pPr algn="ctr" fontAlgn="base">
              <a:spcBef>
                <a:spcPct val="0"/>
              </a:spcBef>
              <a:spcAft>
                <a:spcPct val="0"/>
              </a:spcAft>
              <a:defRPr/>
            </a:pPr>
            <a:r>
              <a:rPr lang="en-US" altLang="zh-CN" dirty="0">
                <a:solidFill>
                  <a:srgbClr val="2B4C73"/>
                </a:solidFill>
                <a:latin typeface="微软雅黑" panose="020B0503020204020204" pitchFamily="34" charset="-122"/>
                <a:ea typeface="微软雅黑" panose="020B0503020204020204" pitchFamily="34" charset="-122"/>
                <a:cs typeface="+mn-ea"/>
                <a:sym typeface="+mn-lt"/>
              </a:rPr>
              <a:t>Urine </a:t>
            </a:r>
          </a:p>
          <a:p>
            <a:pPr algn="ctr" fontAlgn="base">
              <a:spcBef>
                <a:spcPct val="0"/>
              </a:spcBef>
              <a:spcAft>
                <a:spcPct val="0"/>
              </a:spcAft>
              <a:defRPr/>
            </a:pPr>
            <a:r>
              <a:rPr lang="en-US" altLang="zh-CN" dirty="0">
                <a:solidFill>
                  <a:srgbClr val="2B4C73"/>
                </a:solidFill>
                <a:latin typeface="微软雅黑" panose="020B0503020204020204" pitchFamily="34" charset="-122"/>
                <a:ea typeface="微软雅黑" panose="020B0503020204020204" pitchFamily="34" charset="-122"/>
                <a:cs typeface="+mn-ea"/>
                <a:sym typeface="+mn-lt"/>
              </a:rPr>
              <a:t>output</a:t>
            </a:r>
          </a:p>
        </p:txBody>
      </p:sp>
      <p:sp>
        <p:nvSpPr>
          <p:cNvPr id="15" name="矩形 14"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AC96CDFD-477D-9B72-F11E-122066376226}"/>
              </a:ext>
            </a:extLst>
          </p:cNvPr>
          <p:cNvSpPr/>
          <p:nvPr/>
        </p:nvSpPr>
        <p:spPr>
          <a:xfrm>
            <a:off x="3308742" y="3369946"/>
            <a:ext cx="1607047" cy="646331"/>
          </a:xfrm>
          <a:prstGeom prst="rect">
            <a:avLst/>
          </a:prstGeom>
        </p:spPr>
        <p:txBody>
          <a:bodyPr wrap="square">
            <a:spAutoFit/>
          </a:bodyPr>
          <a:lstStyle/>
          <a:p>
            <a:pPr algn="ctr" fontAlgn="base">
              <a:spcBef>
                <a:spcPct val="0"/>
              </a:spcBef>
              <a:spcAft>
                <a:spcPct val="0"/>
              </a:spcAft>
              <a:defRPr/>
            </a:pPr>
            <a:r>
              <a:rPr lang="en-US" altLang="zh-CN" dirty="0">
                <a:solidFill>
                  <a:srgbClr val="2B4C73"/>
                </a:solidFill>
                <a:latin typeface="微软雅黑" panose="020B0503020204020204" pitchFamily="34" charset="-122"/>
                <a:ea typeface="微软雅黑" panose="020B0503020204020204" pitchFamily="34" charset="-122"/>
                <a:cs typeface="+mn-ea"/>
                <a:sym typeface="+mn-lt"/>
              </a:rPr>
              <a:t>Urine </a:t>
            </a:r>
          </a:p>
          <a:p>
            <a:pPr algn="ctr" fontAlgn="base">
              <a:spcBef>
                <a:spcPct val="0"/>
              </a:spcBef>
              <a:spcAft>
                <a:spcPct val="0"/>
              </a:spcAft>
              <a:defRPr/>
            </a:pPr>
            <a:r>
              <a:rPr lang="en-US" altLang="zh-CN" dirty="0">
                <a:solidFill>
                  <a:srgbClr val="2B4C73"/>
                </a:solidFill>
                <a:latin typeface="微软雅黑" panose="020B0503020204020204" pitchFamily="34" charset="-122"/>
                <a:ea typeface="微软雅黑" panose="020B0503020204020204" pitchFamily="34" charset="-122"/>
                <a:cs typeface="+mn-ea"/>
                <a:sym typeface="+mn-lt"/>
              </a:rPr>
              <a:t>output</a:t>
            </a:r>
          </a:p>
        </p:txBody>
      </p:sp>
      <p:sp>
        <p:nvSpPr>
          <p:cNvPr id="16" name="矩形 15"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43767260-0F5D-DD28-04BA-0EE2B2CB4E31}"/>
              </a:ext>
            </a:extLst>
          </p:cNvPr>
          <p:cNvSpPr/>
          <p:nvPr/>
        </p:nvSpPr>
        <p:spPr>
          <a:xfrm>
            <a:off x="4833914" y="3480538"/>
            <a:ext cx="1551167" cy="461665"/>
          </a:xfrm>
          <a:prstGeom prst="rect">
            <a:avLst/>
          </a:prstGeom>
        </p:spPr>
        <p:txBody>
          <a:bodyPr wrap="square">
            <a:spAutoFit/>
          </a:bodyPr>
          <a:lstStyle/>
          <a:p>
            <a:pPr algn="ctr" fontAlgn="base">
              <a:spcBef>
                <a:spcPct val="0"/>
              </a:spcBef>
              <a:spcAft>
                <a:spcPct val="0"/>
              </a:spcAft>
              <a:defRPr/>
            </a:pPr>
            <a:r>
              <a:rPr lang="en-US" altLang="zh-CN" sz="2400" dirty="0">
                <a:solidFill>
                  <a:srgbClr val="2B4C73"/>
                </a:solidFill>
                <a:latin typeface="微软雅黑" panose="020B0503020204020204" pitchFamily="34" charset="-122"/>
                <a:ea typeface="微软雅黑" panose="020B0503020204020204" pitchFamily="34" charset="-122"/>
                <a:cs typeface="+mn-ea"/>
                <a:sym typeface="+mn-lt"/>
              </a:rPr>
              <a:t>urea</a:t>
            </a:r>
          </a:p>
        </p:txBody>
      </p:sp>
      <p:sp>
        <p:nvSpPr>
          <p:cNvPr id="17" name="箭头: 上 16">
            <a:extLst>
              <a:ext uri="{FF2B5EF4-FFF2-40B4-BE49-F238E27FC236}">
                <a16:creationId xmlns:a16="http://schemas.microsoft.com/office/drawing/2014/main" id="{620EE87A-5242-0FE0-99CA-CA35197D02DC}"/>
              </a:ext>
            </a:extLst>
          </p:cNvPr>
          <p:cNvSpPr/>
          <p:nvPr/>
        </p:nvSpPr>
        <p:spPr>
          <a:xfrm>
            <a:off x="1926948" y="1549353"/>
            <a:ext cx="238478" cy="400107"/>
          </a:xfrm>
          <a:prstGeom prst="up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上 17">
            <a:extLst>
              <a:ext uri="{FF2B5EF4-FFF2-40B4-BE49-F238E27FC236}">
                <a16:creationId xmlns:a16="http://schemas.microsoft.com/office/drawing/2014/main" id="{977E18EE-12D2-D889-2609-2949FED5B9B1}"/>
              </a:ext>
            </a:extLst>
          </p:cNvPr>
          <p:cNvSpPr/>
          <p:nvPr/>
        </p:nvSpPr>
        <p:spPr>
          <a:xfrm>
            <a:off x="2905221" y="1549352"/>
            <a:ext cx="238478" cy="400107"/>
          </a:xfrm>
          <a:prstGeom prst="up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箭头: 上 18">
            <a:extLst>
              <a:ext uri="{FF2B5EF4-FFF2-40B4-BE49-F238E27FC236}">
                <a16:creationId xmlns:a16="http://schemas.microsoft.com/office/drawing/2014/main" id="{018BB83E-64E6-C7AA-F949-D32FF7350644}"/>
              </a:ext>
            </a:extLst>
          </p:cNvPr>
          <p:cNvSpPr/>
          <p:nvPr/>
        </p:nvSpPr>
        <p:spPr>
          <a:xfrm>
            <a:off x="5887922" y="1530925"/>
            <a:ext cx="238478" cy="400107"/>
          </a:xfrm>
          <a:prstGeom prst="up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箭头: 上 19">
            <a:extLst>
              <a:ext uri="{FF2B5EF4-FFF2-40B4-BE49-F238E27FC236}">
                <a16:creationId xmlns:a16="http://schemas.microsoft.com/office/drawing/2014/main" id="{CF5EB085-61D0-AA1E-4EBB-24CA6309C0C2}"/>
              </a:ext>
            </a:extLst>
          </p:cNvPr>
          <p:cNvSpPr/>
          <p:nvPr/>
        </p:nvSpPr>
        <p:spPr>
          <a:xfrm>
            <a:off x="6078245" y="3486880"/>
            <a:ext cx="238478" cy="400107"/>
          </a:xfrm>
          <a:prstGeom prst="up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箭头: 上 20">
            <a:extLst>
              <a:ext uri="{FF2B5EF4-FFF2-40B4-BE49-F238E27FC236}">
                <a16:creationId xmlns:a16="http://schemas.microsoft.com/office/drawing/2014/main" id="{EA441D47-1927-C703-B487-117DBEE83A12}"/>
              </a:ext>
            </a:extLst>
          </p:cNvPr>
          <p:cNvSpPr/>
          <p:nvPr/>
        </p:nvSpPr>
        <p:spPr>
          <a:xfrm rot="10800000">
            <a:off x="2994344" y="4003923"/>
            <a:ext cx="238478" cy="400107"/>
          </a:xfrm>
          <a:prstGeom prst="up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箭头: 上 21">
            <a:extLst>
              <a:ext uri="{FF2B5EF4-FFF2-40B4-BE49-F238E27FC236}">
                <a16:creationId xmlns:a16="http://schemas.microsoft.com/office/drawing/2014/main" id="{9B4CACEE-F7E2-6B17-F127-035DF964E524}"/>
              </a:ext>
            </a:extLst>
          </p:cNvPr>
          <p:cNvSpPr/>
          <p:nvPr/>
        </p:nvSpPr>
        <p:spPr>
          <a:xfrm rot="10800000">
            <a:off x="4803716" y="2524583"/>
            <a:ext cx="238478" cy="400107"/>
          </a:xfrm>
          <a:prstGeom prst="up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箭头: 上 22">
            <a:extLst>
              <a:ext uri="{FF2B5EF4-FFF2-40B4-BE49-F238E27FC236}">
                <a16:creationId xmlns:a16="http://schemas.microsoft.com/office/drawing/2014/main" id="{F947BA92-666B-F9D6-C017-0EE9AAD5F02B}"/>
              </a:ext>
            </a:extLst>
          </p:cNvPr>
          <p:cNvSpPr/>
          <p:nvPr/>
        </p:nvSpPr>
        <p:spPr>
          <a:xfrm rot="10800000">
            <a:off x="1807709" y="4028012"/>
            <a:ext cx="238478" cy="400107"/>
          </a:xfrm>
          <a:prstGeom prst="up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箭头: 上 24">
            <a:extLst>
              <a:ext uri="{FF2B5EF4-FFF2-40B4-BE49-F238E27FC236}">
                <a16:creationId xmlns:a16="http://schemas.microsoft.com/office/drawing/2014/main" id="{F3894E0D-98D7-D3C6-2144-9CA816D6E3C7}"/>
              </a:ext>
            </a:extLst>
          </p:cNvPr>
          <p:cNvSpPr/>
          <p:nvPr/>
        </p:nvSpPr>
        <p:spPr>
          <a:xfrm rot="10800000">
            <a:off x="8521713" y="2392722"/>
            <a:ext cx="238478" cy="400107"/>
          </a:xfrm>
          <a:prstGeom prst="up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箭头: 上 25">
            <a:extLst>
              <a:ext uri="{FF2B5EF4-FFF2-40B4-BE49-F238E27FC236}">
                <a16:creationId xmlns:a16="http://schemas.microsoft.com/office/drawing/2014/main" id="{78EE5BC5-3744-EC37-1163-923352E3EE0E}"/>
              </a:ext>
            </a:extLst>
          </p:cNvPr>
          <p:cNvSpPr/>
          <p:nvPr/>
        </p:nvSpPr>
        <p:spPr>
          <a:xfrm rot="10800000">
            <a:off x="4486609" y="4035476"/>
            <a:ext cx="238478" cy="400107"/>
          </a:xfrm>
          <a:prstGeom prst="up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a:extLst>
              <a:ext uri="{FF2B5EF4-FFF2-40B4-BE49-F238E27FC236}">
                <a16:creationId xmlns:a16="http://schemas.microsoft.com/office/drawing/2014/main" id="{296C7F66-D85B-6F36-C5A0-FE8CE90EE093}"/>
              </a:ext>
            </a:extLst>
          </p:cNvPr>
          <p:cNvSpPr txBox="1"/>
          <p:nvPr/>
        </p:nvSpPr>
        <p:spPr>
          <a:xfrm>
            <a:off x="1034939" y="844484"/>
            <a:ext cx="7281477" cy="461665"/>
          </a:xfrm>
          <a:prstGeom prst="rect">
            <a:avLst/>
          </a:prstGeom>
          <a:noFill/>
        </p:spPr>
        <p:txBody>
          <a:bodyPr wrap="square" rtlCol="0">
            <a:spAutoFit/>
          </a:bodyPr>
          <a:lstStyle/>
          <a:p>
            <a:r>
              <a:rPr lang="en-US" altLang="zh-CN" sz="2400" dirty="0">
                <a:solidFill>
                  <a:srgbClr val="FF0000"/>
                </a:solidFill>
              </a:rPr>
              <a:t>Urea is an important factor in maintaining water balance</a:t>
            </a:r>
            <a:endParaRPr lang="zh-CN" altLang="en-US" sz="2400" dirty="0">
              <a:solidFill>
                <a:srgbClr val="FF0000"/>
              </a:solidFill>
            </a:endParaRPr>
          </a:p>
        </p:txBody>
      </p:sp>
    </p:spTree>
    <p:extLst>
      <p:ext uri="{BB962C8B-B14F-4D97-AF65-F5344CB8AC3E}">
        <p14:creationId xmlns:p14="http://schemas.microsoft.com/office/powerpoint/2010/main" val="30296081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500"/>
                                        <p:tgtEl>
                                          <p:spTgt spid="2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500"/>
                                        <p:tgtEl>
                                          <p:spTgt spid="2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12"/>
                                        </p:tgtEl>
                                        <p:attrNameLst>
                                          <p:attrName>style.visibility</p:attrName>
                                        </p:attrNameLst>
                                      </p:cBhvr>
                                      <p:to>
                                        <p:strVal val="visible"/>
                                      </p:to>
                                    </p:set>
                                    <p:animEffect transition="in" filter="fade">
                                      <p:cBhvr>
                                        <p:cTn id="45" dur="500"/>
                                        <p:tgtEl>
                                          <p:spTgt spid="11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fade">
                                      <p:cBhvr>
                                        <p:cTn id="48" dur="500"/>
                                        <p:tgtEl>
                                          <p:spTgt spid="4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fade">
                                      <p:cBhvr>
                                        <p:cTn id="54" dur="500"/>
                                        <p:tgtEl>
                                          <p:spTgt spid="1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500"/>
                                        <p:tgtEl>
                                          <p:spTgt spid="15"/>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fade">
                                      <p:cBhvr>
                                        <p:cTn id="63" dur="500"/>
                                        <p:tgtEl>
                                          <p:spTgt spid="26"/>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500"/>
                                        <p:tgtEl>
                                          <p:spTgt spid="16"/>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fade">
                                      <p:cBhvr>
                                        <p:cTn id="6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112" grpId="0"/>
      <p:bldP spid="6" grpId="0"/>
      <p:bldP spid="8" grpId="0"/>
      <p:bldP spid="9" grpId="0" animBg="1"/>
      <p:bldP spid="10" grpId="0"/>
      <p:bldP spid="11" grpId="0"/>
      <p:bldP spid="12" grpId="0"/>
      <p:bldP spid="13" grpId="0"/>
      <p:bldP spid="14" grpId="0"/>
      <p:bldP spid="15" grpId="0"/>
      <p:bldP spid="16" grpId="0"/>
      <p:bldP spid="17" grpId="0" animBg="1"/>
      <p:bldP spid="18" grpId="0" animBg="1"/>
      <p:bldP spid="19" grpId="0" animBg="1"/>
      <p:bldP spid="20" grpId="0" animBg="1"/>
      <p:bldP spid="21" grpId="0" animBg="1"/>
      <p:bldP spid="22" grpId="0" animBg="1"/>
      <p:bldP spid="23" grpId="0" animBg="1"/>
      <p:bldP spid="25" grpId="0"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102">
            <a:extLst>
              <a:ext uri="{FF2B5EF4-FFF2-40B4-BE49-F238E27FC236}">
                <a16:creationId xmlns:a16="http://schemas.microsoft.com/office/drawing/2014/main" id="{E052BF97-8E18-424A-8701-A5AC3DC3E98C}"/>
              </a:ext>
            </a:extLst>
          </p:cNvPr>
          <p:cNvGrpSpPr/>
          <p:nvPr/>
        </p:nvGrpSpPr>
        <p:grpSpPr>
          <a:xfrm>
            <a:off x="7491243" y="2631145"/>
            <a:ext cx="348258" cy="383084"/>
            <a:chOff x="4439444" y="1652588"/>
            <a:chExt cx="464344" cy="464344"/>
          </a:xfrm>
          <a:solidFill>
            <a:schemeClr val="bg1"/>
          </a:solidFill>
        </p:grpSpPr>
        <p:sp>
          <p:nvSpPr>
            <p:cNvPr id="55" name="AutoShape 136">
              <a:extLst>
                <a:ext uri="{FF2B5EF4-FFF2-40B4-BE49-F238E27FC236}">
                  <a16:creationId xmlns:a16="http://schemas.microsoft.com/office/drawing/2014/main" id="{6D66FE8F-1E45-4662-A3BF-959018D39015}"/>
                </a:ext>
              </a:extLst>
            </p:cNvPr>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6" name="AutoShape 137">
              <a:extLst>
                <a:ext uri="{FF2B5EF4-FFF2-40B4-BE49-F238E27FC236}">
                  <a16:creationId xmlns:a16="http://schemas.microsoft.com/office/drawing/2014/main" id="{CECD4633-16DD-4FFB-B5E9-90E335D923C6}"/>
                </a:ext>
              </a:extLst>
            </p:cNvPr>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sp>
          <p:nvSpPr>
            <p:cNvPr id="57" name="AutoShape 138">
              <a:extLst>
                <a:ext uri="{FF2B5EF4-FFF2-40B4-BE49-F238E27FC236}">
                  <a16:creationId xmlns:a16="http://schemas.microsoft.com/office/drawing/2014/main" id="{AEC8D85E-C812-4D84-8014-326B1311C6F6}"/>
                </a:ext>
              </a:extLst>
            </p:cNvPr>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grpFill/>
            <a:ln>
              <a:noFill/>
            </a:ln>
            <a:effectLst/>
          </p:spPr>
          <p:txBody>
            <a:bodyPr lIns="14288" tIns="14288" rIns="14288" bIns="14288" anchor="ctr"/>
            <a:lstStyle/>
            <a:p>
              <a:pPr algn="ctr" defTabSz="171450" fontAlgn="base" hangingPunct="0">
                <a:spcBef>
                  <a:spcPct val="0"/>
                </a:spcBef>
                <a:spcAft>
                  <a:spcPct val="0"/>
                </a:spcAft>
              </a:pPr>
              <a:endParaRPr lang="en-US" sz="1125" dirty="0">
                <a:solidFill>
                  <a:schemeClr val="tx1">
                    <a:lumMod val="65000"/>
                    <a:lumOff val="3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mn-ea"/>
                <a:sym typeface="+mn-lt"/>
              </a:endParaRPr>
            </a:p>
          </p:txBody>
        </p:sp>
      </p:grpSp>
      <p:sp>
        <p:nvSpPr>
          <p:cNvPr id="112" name="矩形 111"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a:extLst>
              <a:ext uri="{FF2B5EF4-FFF2-40B4-BE49-F238E27FC236}">
                <a16:creationId xmlns:a16="http://schemas.microsoft.com/office/drawing/2014/main" id="{4BA48F12-FF34-4395-BA37-4E8E2004B8E3}"/>
              </a:ext>
            </a:extLst>
          </p:cNvPr>
          <p:cNvSpPr/>
          <p:nvPr/>
        </p:nvSpPr>
        <p:spPr>
          <a:xfrm>
            <a:off x="539913" y="3332992"/>
            <a:ext cx="1551167" cy="584775"/>
          </a:xfrm>
          <a:prstGeom prst="rect">
            <a:avLst/>
          </a:prstGeom>
        </p:spPr>
        <p:txBody>
          <a:bodyPr wrap="square">
            <a:spAutoFit/>
          </a:bodyPr>
          <a:lstStyle/>
          <a:p>
            <a:pPr algn="ctr" fontAlgn="base">
              <a:spcBef>
                <a:spcPct val="0"/>
              </a:spcBef>
              <a:spcAft>
                <a:spcPct val="0"/>
              </a:spcAft>
              <a:defRPr/>
            </a:pPr>
            <a:r>
              <a:rPr lang="en-US" altLang="zh-CN" sz="3200" dirty="0">
                <a:solidFill>
                  <a:srgbClr val="FDFDFD"/>
                </a:solidFill>
                <a:latin typeface="微软雅黑" panose="020B0503020204020204" pitchFamily="34" charset="-122"/>
                <a:ea typeface="微软雅黑" panose="020B0503020204020204" pitchFamily="34" charset="-122"/>
                <a:cs typeface="+mn-ea"/>
                <a:sym typeface="+mn-lt"/>
              </a:rPr>
              <a:t>urea</a:t>
            </a:r>
          </a:p>
        </p:txBody>
      </p:sp>
      <p:grpSp>
        <p:nvGrpSpPr>
          <p:cNvPr id="77" name="组合 76"/>
          <p:cNvGrpSpPr/>
          <p:nvPr/>
        </p:nvGrpSpPr>
        <p:grpSpPr>
          <a:xfrm>
            <a:off x="251900" y="195486"/>
            <a:ext cx="8568572" cy="585582"/>
            <a:chOff x="251900" y="195486"/>
            <a:chExt cx="8568572" cy="585582"/>
          </a:xfrm>
        </p:grpSpPr>
        <p:cxnSp>
          <p:nvCxnSpPr>
            <p:cNvPr id="78" name="直接连接符 77"/>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1331640" y="255120"/>
              <a:ext cx="2119491" cy="400110"/>
            </a:xfrm>
            <a:prstGeom prst="rect">
              <a:avLst/>
            </a:prstGeom>
          </p:spPr>
          <p:txBody>
            <a:bodyPr wrap="none">
              <a:spAutoFit/>
            </a:bodyPr>
            <a:lstStyle/>
            <a:p>
              <a:pPr defTabSz="913765">
                <a:spcBef>
                  <a:spcPts val="0"/>
                </a:spcBef>
                <a:spcAft>
                  <a:spcPts val="0"/>
                </a:spcAft>
                <a:defRPr/>
              </a:pPr>
              <a:r>
                <a:rPr lang="en-US" altLang="zh-CN" sz="2000" b="1" dirty="0">
                  <a:solidFill>
                    <a:srgbClr val="376092"/>
                  </a:solidFill>
                  <a:latin typeface="微软雅黑" panose="020B0503020204020204" pitchFamily="34" charset="-122"/>
                  <a:ea typeface="微软雅黑" panose="020B0503020204020204" pitchFamily="34" charset="-122"/>
                  <a:cs typeface="+mn-ea"/>
                  <a:sym typeface="+mn-lt"/>
                </a:rPr>
                <a:t>Elasmobranchs</a:t>
              </a:r>
              <a:endParaRPr lang="zh-CN" altLang="en-US" sz="2000"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80" name="组合 79"/>
            <p:cNvGrpSpPr/>
            <p:nvPr/>
          </p:nvGrpSpPr>
          <p:grpSpPr>
            <a:xfrm>
              <a:off x="251900" y="195486"/>
              <a:ext cx="887938" cy="585582"/>
              <a:chOff x="562441" y="531294"/>
              <a:chExt cx="2322326" cy="1531540"/>
            </a:xfrm>
          </p:grpSpPr>
          <p:sp>
            <p:nvSpPr>
              <p:cNvPr id="82" name="圆角矩形 81"/>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3" name="圆角矩形 8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4" name="圆角矩形 8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5" name="圆角矩形 84"/>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6" name="圆角矩形 85"/>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87" name="文本框 4"/>
              <p:cNvSpPr txBox="1"/>
              <p:nvPr/>
            </p:nvSpPr>
            <p:spPr>
              <a:xfrm>
                <a:off x="944545"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01</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8" name="文本框 27">
            <a:extLst>
              <a:ext uri="{FF2B5EF4-FFF2-40B4-BE49-F238E27FC236}">
                <a16:creationId xmlns:a16="http://schemas.microsoft.com/office/drawing/2014/main" id="{296C7F66-D85B-6F36-C5A0-FE8CE90EE093}"/>
              </a:ext>
            </a:extLst>
          </p:cNvPr>
          <p:cNvSpPr txBox="1"/>
          <p:nvPr/>
        </p:nvSpPr>
        <p:spPr>
          <a:xfrm>
            <a:off x="1060904" y="881985"/>
            <a:ext cx="7281477" cy="1477328"/>
          </a:xfrm>
          <a:prstGeom prst="rect">
            <a:avLst/>
          </a:prstGeom>
          <a:noFill/>
        </p:spPr>
        <p:txBody>
          <a:bodyPr wrap="square" rtlCol="0">
            <a:spAutoFit/>
          </a:bodyPr>
          <a:lstStyle/>
          <a:p>
            <a:r>
              <a:rPr lang="en-US" altLang="zh-CN" dirty="0"/>
              <a:t>Elasmobranch gills are not readily permeable to urea, and this is probably enhanced by the cells transporting urea back into the blood and thereby reducing the gradient between the cell and the surrounding water (Marshall &amp; </a:t>
            </a:r>
            <a:r>
              <a:rPr lang="en-US" altLang="zh-CN" dirty="0" err="1"/>
              <a:t>Grosell</a:t>
            </a:r>
            <a:r>
              <a:rPr lang="en-US" altLang="zh-CN" dirty="0"/>
              <a:t> 2006). </a:t>
            </a:r>
            <a:r>
              <a:rPr lang="en-US" altLang="zh-CN" dirty="0">
                <a:solidFill>
                  <a:srgbClr val="FF0000"/>
                </a:solidFill>
              </a:rPr>
              <a:t>As a result of this urea retention, elasmobranchs are hyperosmotic to sea water and gain water by diffusion across their gills</a:t>
            </a:r>
            <a:r>
              <a:rPr lang="en-US" altLang="zh-CN" dirty="0"/>
              <a:t>.</a:t>
            </a:r>
          </a:p>
        </p:txBody>
      </p:sp>
      <p:sp>
        <p:nvSpPr>
          <p:cNvPr id="2" name="文本框 1">
            <a:extLst>
              <a:ext uri="{FF2B5EF4-FFF2-40B4-BE49-F238E27FC236}">
                <a16:creationId xmlns:a16="http://schemas.microsoft.com/office/drawing/2014/main" id="{5219D801-829B-5579-FF3E-B28E12BF37D6}"/>
              </a:ext>
            </a:extLst>
          </p:cNvPr>
          <p:cNvSpPr txBox="1"/>
          <p:nvPr/>
        </p:nvSpPr>
        <p:spPr>
          <a:xfrm>
            <a:off x="993671" y="2602602"/>
            <a:ext cx="7348710" cy="2308324"/>
          </a:xfrm>
          <a:prstGeom prst="rect">
            <a:avLst/>
          </a:prstGeom>
          <a:noFill/>
        </p:spPr>
        <p:txBody>
          <a:bodyPr wrap="square" rtlCol="0">
            <a:spAutoFit/>
          </a:bodyPr>
          <a:lstStyle/>
          <a:p>
            <a:r>
              <a:rPr lang="en-US" altLang="zh-CN" dirty="0"/>
              <a:t>Marine elasmobranchs rid themselves of </a:t>
            </a:r>
            <a:r>
              <a:rPr lang="en-US" altLang="zh-CN" dirty="0">
                <a:solidFill>
                  <a:srgbClr val="FF0000"/>
                </a:solidFill>
              </a:rPr>
              <a:t>excess sodium and chloride by active secretion via the rectal gland,</a:t>
            </a:r>
            <a:r>
              <a:rPr lang="en-US" altLang="zh-CN" dirty="0"/>
              <a:t> which lies just anterior to the cloaca. Secretory tubules of the gland are lined with salt-secreting cells that are similar structurally and biochemically to the mitochondria-rich cells of teleost gills. The rectal gland produces a solution that has about twice the NaCl concentration as the fish’s extracellular fluids (Marshall &amp; </a:t>
            </a:r>
            <a:r>
              <a:rPr lang="en-US" altLang="zh-CN" dirty="0" err="1"/>
              <a:t>Grosell</a:t>
            </a:r>
            <a:r>
              <a:rPr lang="en-US" altLang="zh-CN" dirty="0"/>
              <a:t> 2006), and this solution drains into ducts leading to the lower intestine and is eliminated with other wastes</a:t>
            </a:r>
            <a:endParaRPr lang="zh-CN" altLang="en-US" dirty="0"/>
          </a:p>
        </p:txBody>
      </p:sp>
      <p:sp>
        <p:nvSpPr>
          <p:cNvPr id="3" name="矩形 2">
            <a:extLst>
              <a:ext uri="{FF2B5EF4-FFF2-40B4-BE49-F238E27FC236}">
                <a16:creationId xmlns:a16="http://schemas.microsoft.com/office/drawing/2014/main" id="{5EAB93E2-3388-769F-7FDD-76115684A3A8}"/>
              </a:ext>
            </a:extLst>
          </p:cNvPr>
          <p:cNvSpPr/>
          <p:nvPr/>
        </p:nvSpPr>
        <p:spPr>
          <a:xfrm>
            <a:off x="442268" y="2491079"/>
            <a:ext cx="535724" cy="923330"/>
          </a:xfrm>
          <a:prstGeom prst="rect">
            <a:avLst/>
          </a:prstGeom>
          <a:noFill/>
        </p:spPr>
        <p:txBody>
          <a:bodyPr wrap="none" lIns="91440" tIns="45720" rIns="91440" bIns="45720">
            <a:spAutoFit/>
          </a:bodyPr>
          <a:lstStyle/>
          <a:p>
            <a:pPr algn="ctr"/>
            <a:r>
              <a:rPr lang="en-US" altLang="zh-CN" sz="5400" dirty="0">
                <a:ln w="0"/>
                <a:solidFill>
                  <a:schemeClr val="accent1"/>
                </a:solidFill>
                <a:effectLst>
                  <a:outerShdw blurRad="38100" dist="25400" dir="5400000" algn="ctr" rotWithShape="0">
                    <a:srgbClr val="6E747A">
                      <a:alpha val="43000"/>
                    </a:srgbClr>
                  </a:outerShdw>
                </a:effectLst>
              </a:rPr>
              <a:t>2</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4" name="矩形 3">
            <a:extLst>
              <a:ext uri="{FF2B5EF4-FFF2-40B4-BE49-F238E27FC236}">
                <a16:creationId xmlns:a16="http://schemas.microsoft.com/office/drawing/2014/main" id="{1050730C-5CC1-5561-138B-01B194E5B4C7}"/>
              </a:ext>
            </a:extLst>
          </p:cNvPr>
          <p:cNvSpPr/>
          <p:nvPr/>
        </p:nvSpPr>
        <p:spPr>
          <a:xfrm>
            <a:off x="457947" y="789795"/>
            <a:ext cx="535724" cy="923330"/>
          </a:xfrm>
          <a:prstGeom prst="rect">
            <a:avLst/>
          </a:prstGeom>
          <a:noFill/>
        </p:spPr>
        <p:txBody>
          <a:bodyPr wrap="none" lIns="91440" tIns="45720" rIns="91440" bIns="45720">
            <a:spAutoFit/>
          </a:bodyPr>
          <a:lstStyle/>
          <a:p>
            <a:pPr algn="ctr"/>
            <a:r>
              <a:rPr lang="en-US" altLang="zh-CN" sz="5400" b="0" cap="none" spc="0" dirty="0">
                <a:ln w="0"/>
                <a:solidFill>
                  <a:schemeClr val="accent1"/>
                </a:solidFill>
                <a:effectLst>
                  <a:outerShdw blurRad="38100" dist="25400" dir="5400000" algn="ctr" rotWithShape="0">
                    <a:srgbClr val="6E747A">
                      <a:alpha val="43000"/>
                    </a:srgbClr>
                  </a:outerShdw>
                </a:effectLst>
              </a:rPr>
              <a:t>1</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51084742"/>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5"/>
          <p:cNvSpPr/>
          <p:nvPr/>
        </p:nvSpPr>
        <p:spPr bwMode="auto">
          <a:xfrm>
            <a:off x="1227309" y="686768"/>
            <a:ext cx="7416824"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lvl="0" fontAlgn="base">
              <a:spcBef>
                <a:spcPct val="0"/>
              </a:spcBef>
              <a:spcAft>
                <a:spcPct val="0"/>
              </a:spcAft>
              <a:defRPr/>
            </a:pPr>
            <a:r>
              <a:rPr lang="en-US" altLang="zh-CN" dirty="0"/>
              <a:t>Marine elasmobranchs have glomerular kidneys, and their glomerular filtration rate is somewhat similar to those of freshwater fishes because the high urea content of the marine elasmobranchs causes them to </a:t>
            </a:r>
            <a:r>
              <a:rPr lang="en-US" altLang="zh-CN" dirty="0">
                <a:solidFill>
                  <a:srgbClr val="FF0000"/>
                </a:solidFill>
              </a:rPr>
              <a:t>gain water from their environment. </a:t>
            </a:r>
            <a:endParaRPr kumimoji="0" lang="en-US" altLang="zh-CN" b="0" i="0" u="none" strike="noStrike" kern="0" cap="none" spc="0" normalizeH="0" baseline="0" noProof="0" dirty="0">
              <a:ln>
                <a:noFill/>
              </a:ln>
              <a:solidFill>
                <a:srgbClr val="FF0000"/>
              </a:solidFill>
              <a:effectLst/>
              <a:uLnTx/>
              <a:uFillTx/>
              <a:ea typeface="微软雅黑" panose="020B0503020204020204" pitchFamily="34" charset="-122"/>
              <a:cs typeface="+mn-ea"/>
              <a:sym typeface="+mn-lt"/>
            </a:endParaRPr>
          </a:p>
        </p:txBody>
      </p:sp>
      <p:sp>
        <p:nvSpPr>
          <p:cNvPr id="2" name="Rectangle 5">
            <a:extLst>
              <a:ext uri="{FF2B5EF4-FFF2-40B4-BE49-F238E27FC236}">
                <a16:creationId xmlns:a16="http://schemas.microsoft.com/office/drawing/2014/main" id="{4B529F67-5AF3-6113-F6AF-C0112D8E9BD2}"/>
              </a:ext>
            </a:extLst>
          </p:cNvPr>
          <p:cNvSpPr/>
          <p:nvPr/>
        </p:nvSpPr>
        <p:spPr bwMode="auto">
          <a:xfrm>
            <a:off x="1227309" y="2355726"/>
            <a:ext cx="7200800"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lvl="0" fontAlgn="base">
              <a:spcBef>
                <a:spcPct val="0"/>
              </a:spcBef>
              <a:spcAft>
                <a:spcPct val="0"/>
              </a:spcAft>
              <a:defRPr/>
            </a:pPr>
            <a:r>
              <a:rPr lang="en-US" altLang="zh-CN" dirty="0"/>
              <a:t>Over 40 species of elasmobranchs, representing four families, </a:t>
            </a:r>
            <a:r>
              <a:rPr lang="en-US" altLang="zh-CN" dirty="0">
                <a:solidFill>
                  <a:srgbClr val="FF0000"/>
                </a:solidFill>
              </a:rPr>
              <a:t>are either euryhaline or exclusively freshwater species. </a:t>
            </a:r>
            <a:r>
              <a:rPr lang="en-US" altLang="zh-CN" dirty="0"/>
              <a:t>Those that are euryhaline tend to lose urea when they spend time in fresh water, and those that live exclusively in fresh water, such as the freshwater stingrays (</a:t>
            </a:r>
            <a:r>
              <a:rPr lang="en-US" altLang="zh-CN" dirty="0" err="1"/>
              <a:t>Potamotrygonidae</a:t>
            </a:r>
            <a:r>
              <a:rPr lang="en-US" altLang="zh-CN" dirty="0"/>
              <a:t>), </a:t>
            </a:r>
            <a:r>
              <a:rPr lang="en-US" altLang="zh-CN" dirty="0">
                <a:solidFill>
                  <a:srgbClr val="FF0000"/>
                </a:solidFill>
              </a:rPr>
              <a:t>do not produce much urea at all and rely on ammonia excretion to get rid of nitrogen wastes,</a:t>
            </a:r>
            <a:r>
              <a:rPr lang="en-US" altLang="zh-CN" dirty="0"/>
              <a:t> as </a:t>
            </a:r>
            <a:r>
              <a:rPr lang="en-US" altLang="zh-CN" dirty="0" err="1"/>
              <a:t>teleosts</a:t>
            </a:r>
            <a:r>
              <a:rPr lang="en-US" altLang="zh-CN" dirty="0"/>
              <a:t> do (Marshall &amp; </a:t>
            </a:r>
            <a:r>
              <a:rPr lang="en-US" altLang="zh-CN" dirty="0" err="1"/>
              <a:t>Grosell</a:t>
            </a:r>
            <a:r>
              <a:rPr lang="en-US" altLang="zh-CN" dirty="0"/>
              <a:t> 2006). The rectal glands of these fishes are also smaller and may become atrophied due to lack of use.</a:t>
            </a:r>
            <a:endParaRPr kumimoji="0" lang="en-US" altLang="zh-CN" b="0" i="0" u="none" strike="noStrike" kern="0" cap="none" spc="0" normalizeH="0" baseline="0" noProof="0" dirty="0">
              <a:ln>
                <a:noFill/>
              </a:ln>
              <a:effectLst/>
              <a:uLnTx/>
              <a:uFillTx/>
              <a:ea typeface="微软雅黑" panose="020B0503020204020204" pitchFamily="34" charset="-122"/>
              <a:cs typeface="+mn-ea"/>
              <a:sym typeface="+mn-lt"/>
            </a:endParaRPr>
          </a:p>
        </p:txBody>
      </p:sp>
      <p:sp>
        <p:nvSpPr>
          <p:cNvPr id="5" name="矩形 4">
            <a:extLst>
              <a:ext uri="{FF2B5EF4-FFF2-40B4-BE49-F238E27FC236}">
                <a16:creationId xmlns:a16="http://schemas.microsoft.com/office/drawing/2014/main" id="{C8D74FAF-6232-2266-3112-1DAFC249D0A4}"/>
              </a:ext>
            </a:extLst>
          </p:cNvPr>
          <p:cNvSpPr/>
          <p:nvPr/>
        </p:nvSpPr>
        <p:spPr>
          <a:xfrm>
            <a:off x="363827" y="411510"/>
            <a:ext cx="535724" cy="923330"/>
          </a:xfrm>
          <a:prstGeom prst="rect">
            <a:avLst/>
          </a:prstGeom>
          <a:noFill/>
        </p:spPr>
        <p:txBody>
          <a:bodyPr wrap="none" lIns="91440" tIns="45720" rIns="91440" bIns="45720">
            <a:spAutoFit/>
          </a:bodyPr>
          <a:lstStyle/>
          <a:p>
            <a:pPr algn="ctr"/>
            <a:r>
              <a:rPr lang="en-US" altLang="zh-CN" sz="5400" dirty="0">
                <a:ln w="0"/>
                <a:solidFill>
                  <a:schemeClr val="accent1"/>
                </a:solidFill>
                <a:effectLst>
                  <a:outerShdw blurRad="38100" dist="25400" dir="5400000" algn="ctr" rotWithShape="0">
                    <a:srgbClr val="6E747A">
                      <a:alpha val="43000"/>
                    </a:srgbClr>
                  </a:outerShdw>
                </a:effectLst>
              </a:rPr>
              <a:t>3</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6" name="矩形 5">
            <a:extLst>
              <a:ext uri="{FF2B5EF4-FFF2-40B4-BE49-F238E27FC236}">
                <a16:creationId xmlns:a16="http://schemas.microsoft.com/office/drawing/2014/main" id="{20A5DD50-16C3-D84A-241D-90089B695A45}"/>
              </a:ext>
            </a:extLst>
          </p:cNvPr>
          <p:cNvSpPr/>
          <p:nvPr/>
        </p:nvSpPr>
        <p:spPr>
          <a:xfrm>
            <a:off x="201924" y="2158863"/>
            <a:ext cx="859531" cy="923330"/>
          </a:xfrm>
          <a:prstGeom prst="rect">
            <a:avLst/>
          </a:prstGeom>
          <a:noFill/>
        </p:spPr>
        <p:txBody>
          <a:bodyPr wrap="none" lIns="91440" tIns="45720" rIns="91440" bIns="45720">
            <a:spAutoFit/>
          </a:bodyPr>
          <a:lstStyle/>
          <a:p>
            <a:pPr algn="ctr"/>
            <a:r>
              <a:rPr lang="en-US" altLang="zh-CN" sz="5400" dirty="0">
                <a:ln w="0"/>
                <a:solidFill>
                  <a:schemeClr val="accent1"/>
                </a:solidFill>
                <a:effectLst>
                  <a:outerShdw blurRad="38100" dist="25400" dir="5400000" algn="ctr" rotWithShape="0">
                    <a:srgbClr val="6E747A">
                      <a:alpha val="43000"/>
                    </a:srgbClr>
                  </a:outerShdw>
                </a:effectLst>
              </a:rPr>
              <a:t>PS</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41307677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9"/>
          <p:cNvSpPr txBox="1"/>
          <p:nvPr/>
        </p:nvSpPr>
        <p:spPr>
          <a:xfrm>
            <a:off x="509764" y="2028177"/>
            <a:ext cx="4038250" cy="2241768"/>
          </a:xfrm>
          <a:prstGeom prst="rect">
            <a:avLst/>
          </a:prstGeom>
          <a:noFill/>
        </p:spPr>
        <p:txBody>
          <a:bodyPr wrap="square" lIns="68580" tIns="34290" rIns="68580" bIns="34290" rtlCol="0">
            <a:spAutoFit/>
          </a:bodyPr>
          <a:lstStyle/>
          <a:p>
            <a:pPr algn="just" fontAlgn="base">
              <a:lnSpc>
                <a:spcPct val="150000"/>
              </a:lnSpc>
              <a:spcBef>
                <a:spcPct val="0"/>
              </a:spcBef>
              <a:spcAft>
                <a:spcPct val="0"/>
              </a:spcAft>
            </a:pPr>
            <a:r>
              <a:rPr lang="en-US" altLang="zh-CN" sz="1600" kern="0" dirty="0">
                <a:latin typeface="微软雅黑" panose="020B0503020204020204" pitchFamily="34" charset="-122"/>
                <a:ea typeface="微软雅黑" panose="020B0503020204020204" pitchFamily="34" charset="-122"/>
                <a:cs typeface="+mn-ea"/>
                <a:sym typeface="+mn-lt"/>
              </a:rPr>
              <a:t>Freshwater </a:t>
            </a:r>
            <a:r>
              <a:rPr lang="en-US" altLang="zh-CN" sz="1600" kern="0" dirty="0" err="1">
                <a:latin typeface="微软雅黑" panose="020B0503020204020204" pitchFamily="34" charset="-122"/>
                <a:ea typeface="微软雅黑" panose="020B0503020204020204" pitchFamily="34" charset="-122"/>
                <a:cs typeface="+mn-ea"/>
                <a:sym typeface="+mn-lt"/>
              </a:rPr>
              <a:t>teleosts</a:t>
            </a:r>
            <a:r>
              <a:rPr lang="en-US" altLang="zh-CN" sz="1600" kern="0" dirty="0">
                <a:latin typeface="微软雅黑" panose="020B0503020204020204" pitchFamily="34" charset="-122"/>
                <a:ea typeface="微软雅黑" panose="020B0503020204020204" pitchFamily="34" charset="-122"/>
                <a:cs typeface="+mn-ea"/>
                <a:sym typeface="+mn-lt"/>
              </a:rPr>
              <a:t> are </a:t>
            </a:r>
            <a:r>
              <a:rPr lang="en-US" altLang="zh-CN" sz="1600" kern="0" dirty="0">
                <a:solidFill>
                  <a:srgbClr val="FF0000"/>
                </a:solidFill>
                <a:latin typeface="微软雅黑" panose="020B0503020204020204" pitchFamily="34" charset="-122"/>
                <a:ea typeface="微软雅黑" panose="020B0503020204020204" pitchFamily="34" charset="-122"/>
                <a:cs typeface="+mn-ea"/>
                <a:sym typeface="+mn-lt"/>
              </a:rPr>
              <a:t>hyperosmotic to their environment </a:t>
            </a:r>
            <a:r>
              <a:rPr lang="en-US" altLang="zh-CN" sz="1600" kern="0" dirty="0">
                <a:latin typeface="微软雅黑" panose="020B0503020204020204" pitchFamily="34" charset="-122"/>
                <a:ea typeface="微软雅黑" panose="020B0503020204020204" pitchFamily="34" charset="-122"/>
                <a:cs typeface="+mn-ea"/>
                <a:sym typeface="+mn-lt"/>
              </a:rPr>
              <a:t>and therefore tend to </a:t>
            </a:r>
            <a:r>
              <a:rPr lang="en-US" altLang="zh-CN" sz="1600" kern="0" dirty="0">
                <a:solidFill>
                  <a:srgbClr val="FF0000"/>
                </a:solidFill>
                <a:latin typeface="微软雅黑" panose="020B0503020204020204" pitchFamily="34" charset="-122"/>
                <a:ea typeface="微软雅黑" panose="020B0503020204020204" pitchFamily="34" charset="-122"/>
                <a:cs typeface="+mn-ea"/>
                <a:sym typeface="+mn-lt"/>
              </a:rPr>
              <a:t>gain water </a:t>
            </a:r>
            <a:r>
              <a:rPr lang="en-US" altLang="zh-CN" sz="1600" kern="0" dirty="0">
                <a:latin typeface="微软雅黑" panose="020B0503020204020204" pitchFamily="34" charset="-122"/>
                <a:ea typeface="微软雅黑" panose="020B0503020204020204" pitchFamily="34" charset="-122"/>
                <a:cs typeface="+mn-ea"/>
                <a:sym typeface="+mn-lt"/>
              </a:rPr>
              <a:t>and </a:t>
            </a:r>
            <a:r>
              <a:rPr lang="en-US" altLang="zh-CN" sz="1600" kern="0" dirty="0">
                <a:solidFill>
                  <a:srgbClr val="FF0000"/>
                </a:solidFill>
                <a:latin typeface="微软雅黑" panose="020B0503020204020204" pitchFamily="34" charset="-122"/>
                <a:ea typeface="微软雅黑" panose="020B0503020204020204" pitchFamily="34" charset="-122"/>
                <a:cs typeface="+mn-ea"/>
                <a:sym typeface="+mn-lt"/>
              </a:rPr>
              <a:t>lose solutes. </a:t>
            </a:r>
            <a:r>
              <a:rPr lang="en-US" altLang="zh-CN" sz="1600" kern="0" dirty="0">
                <a:latin typeface="微软雅黑" panose="020B0503020204020204" pitchFamily="34" charset="-122"/>
                <a:ea typeface="微软雅黑" panose="020B0503020204020204" pitchFamily="34" charset="-122"/>
                <a:cs typeface="+mn-ea"/>
                <a:sym typeface="+mn-lt"/>
              </a:rPr>
              <a:t>If left unchecked, the fish’s cells would swell and burst from the constant influx of water. </a:t>
            </a:r>
            <a:endParaRPr lang="zh-CN" altLang="en-US" sz="1600" kern="0" dirty="0">
              <a:latin typeface="微软雅黑" panose="020B0503020204020204" pitchFamily="34" charset="-122"/>
              <a:ea typeface="微软雅黑" panose="020B0503020204020204" pitchFamily="34" charset="-122"/>
              <a:cs typeface="+mn-ea"/>
              <a:sym typeface="+mn-lt"/>
            </a:endParaRPr>
          </a:p>
        </p:txBody>
      </p:sp>
      <p:grpSp>
        <p:nvGrpSpPr>
          <p:cNvPr id="5" name="组合 4"/>
          <p:cNvGrpSpPr/>
          <p:nvPr/>
        </p:nvGrpSpPr>
        <p:grpSpPr>
          <a:xfrm>
            <a:off x="525644" y="576905"/>
            <a:ext cx="1848830" cy="1219276"/>
            <a:chOff x="562441" y="531294"/>
            <a:chExt cx="2322326" cy="1531540"/>
          </a:xfrm>
        </p:grpSpPr>
        <p:sp>
          <p:nvSpPr>
            <p:cNvPr id="25" name="圆角矩形 24"/>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4" name="圆角矩形 2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8" name="文本框 4"/>
            <p:cNvSpPr txBox="1"/>
            <p:nvPr/>
          </p:nvSpPr>
          <p:spPr>
            <a:xfrm>
              <a:off x="1253916" y="823252"/>
              <a:ext cx="610505" cy="50258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0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02</a:t>
              </a:r>
              <a:endParaRPr kumimoji="0" lang="zh-CN" altLang="en-US" sz="20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sp>
        <p:nvSpPr>
          <p:cNvPr id="2" name="Rectangle 7">
            <a:extLst>
              <a:ext uri="{FF2B5EF4-FFF2-40B4-BE49-F238E27FC236}">
                <a16:creationId xmlns:a16="http://schemas.microsoft.com/office/drawing/2014/main" id="{EAD78B75-E6F7-6EA1-8DA2-FD5FD07CA2D1}"/>
              </a:ext>
            </a:extLst>
          </p:cNvPr>
          <p:cNvSpPr>
            <a:spLocks noChangeArrowheads="1"/>
          </p:cNvSpPr>
          <p:nvPr/>
        </p:nvSpPr>
        <p:spPr bwMode="auto">
          <a:xfrm>
            <a:off x="2817988" y="843412"/>
            <a:ext cx="3914252" cy="931024"/>
          </a:xfrm>
          <a:prstGeom prst="rect">
            <a:avLst/>
          </a:prstGeom>
          <a:noFill/>
          <a:ln w="9525">
            <a:noFill/>
            <a:miter lim="800000"/>
          </a:ln>
        </p:spPr>
        <p:txBody>
          <a:bodyPr wrap="square" lIns="68580" tIns="34290" rIns="68580" bIns="34290">
            <a:spAutoFit/>
          </a:bodyPr>
          <a:lstStyle/>
          <a:p>
            <a:pPr defTabSz="913765">
              <a:defRPr/>
            </a:pPr>
            <a:r>
              <a:rPr lang="en-US" altLang="zh-CN" sz="2800" b="1" kern="0" dirty="0">
                <a:solidFill>
                  <a:srgbClr val="376092"/>
                </a:solidFill>
                <a:latin typeface="微软雅黑" panose="020B0503020204020204" pitchFamily="34" charset="-122"/>
                <a:ea typeface="微软雅黑" panose="020B0503020204020204" pitchFamily="34" charset="-122"/>
                <a:cs typeface="+mn-ea"/>
                <a:sym typeface="+mn-lt"/>
              </a:rPr>
              <a:t>Freshwater </a:t>
            </a:r>
            <a:r>
              <a:rPr lang="en-US" altLang="zh-CN" sz="2800" b="1" kern="0" dirty="0" err="1">
                <a:solidFill>
                  <a:srgbClr val="376092"/>
                </a:solidFill>
                <a:latin typeface="微软雅黑" panose="020B0503020204020204" pitchFamily="34" charset="-122"/>
                <a:ea typeface="微软雅黑" panose="020B0503020204020204" pitchFamily="34" charset="-122"/>
                <a:cs typeface="+mn-ea"/>
                <a:sym typeface="+mn-lt"/>
              </a:rPr>
              <a:t>teleosts</a:t>
            </a:r>
            <a:endParaRPr lang="zh-CN" altLang="en-US" sz="2800" b="1" kern="0" dirty="0">
              <a:solidFill>
                <a:srgbClr val="376092"/>
              </a:solidFill>
              <a:latin typeface="微软雅黑" panose="020B0503020204020204" pitchFamily="34" charset="-122"/>
              <a:ea typeface="微软雅黑" panose="020B0503020204020204" pitchFamily="34" charset="-122"/>
              <a:cs typeface="+mn-ea"/>
              <a:sym typeface="+mn-lt"/>
            </a:endParaRPr>
          </a:p>
          <a:p>
            <a:pPr defTabSz="913765">
              <a:spcBef>
                <a:spcPts val="0"/>
              </a:spcBef>
              <a:spcAft>
                <a:spcPts val="0"/>
              </a:spcAft>
              <a:defRPr/>
            </a:pPr>
            <a:endParaRPr lang="zh-CN" altLang="en-US" sz="2800" kern="0" dirty="0">
              <a:solidFill>
                <a:srgbClr val="376092"/>
              </a:solidFill>
              <a:latin typeface="微软雅黑" panose="020B0503020204020204" pitchFamily="34" charset="-122"/>
              <a:ea typeface="微软雅黑" panose="020B0503020204020204" pitchFamily="34" charset="-122"/>
              <a:cs typeface="+mn-ea"/>
              <a:sym typeface="+mn-lt"/>
            </a:endParaRPr>
          </a:p>
        </p:txBody>
      </p:sp>
      <p:sp>
        <p:nvSpPr>
          <p:cNvPr id="7" name="Rectangle 7">
            <a:extLst>
              <a:ext uri="{FF2B5EF4-FFF2-40B4-BE49-F238E27FC236}">
                <a16:creationId xmlns:a16="http://schemas.microsoft.com/office/drawing/2014/main" id="{4F47CB7C-3FB1-033B-EA7B-514E771A669F}"/>
              </a:ext>
            </a:extLst>
          </p:cNvPr>
          <p:cNvSpPr>
            <a:spLocks noChangeArrowheads="1"/>
          </p:cNvSpPr>
          <p:nvPr/>
        </p:nvSpPr>
        <p:spPr bwMode="auto">
          <a:xfrm>
            <a:off x="6516216" y="1308924"/>
            <a:ext cx="2484276" cy="377026"/>
          </a:xfrm>
          <a:prstGeom prst="rect">
            <a:avLst/>
          </a:prstGeom>
          <a:noFill/>
          <a:ln w="9525">
            <a:noFill/>
            <a:miter lim="800000"/>
          </a:ln>
        </p:spPr>
        <p:txBody>
          <a:bodyPr wrap="square" lIns="68580" tIns="34290" rIns="68580" bIns="34290">
            <a:spAutoFit/>
          </a:bodyPr>
          <a:lstStyle/>
          <a:p>
            <a:pPr defTabSz="913765">
              <a:spcBef>
                <a:spcPts val="0"/>
              </a:spcBef>
              <a:spcAft>
                <a:spcPts val="0"/>
              </a:spcAft>
              <a:defRPr/>
            </a:pPr>
            <a:r>
              <a:rPr lang="en-US" altLang="zh-CN" sz="2000" b="1" dirty="0">
                <a:latin typeface="微软雅黑" panose="020B0503020204020204" pitchFamily="34" charset="-122"/>
                <a:ea typeface="微软雅黑" panose="020B0503020204020204" pitchFamily="34" charset="-122"/>
                <a:cs typeface="+mn-ea"/>
                <a:sym typeface="+mn-lt"/>
              </a:rPr>
              <a:t>Drink  water</a:t>
            </a:r>
            <a:endParaRPr lang="zh-CN" altLang="en-US" sz="2000" kern="0" dirty="0">
              <a:latin typeface="微软雅黑" panose="020B0503020204020204" pitchFamily="34" charset="-122"/>
              <a:ea typeface="微软雅黑" panose="020B0503020204020204" pitchFamily="34" charset="-122"/>
              <a:cs typeface="+mn-ea"/>
              <a:sym typeface="+mn-lt"/>
            </a:endParaRPr>
          </a:p>
        </p:txBody>
      </p:sp>
      <p:pic>
        <p:nvPicPr>
          <p:cNvPr id="4" name="图片 3">
            <a:extLst>
              <a:ext uri="{FF2B5EF4-FFF2-40B4-BE49-F238E27FC236}">
                <a16:creationId xmlns:a16="http://schemas.microsoft.com/office/drawing/2014/main" id="{A1535E7B-4F87-4706-B1BF-FE4D6FD619E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7638" t="17801" r="14302" b="23400"/>
          <a:stretch/>
        </p:blipFill>
        <p:spPr>
          <a:xfrm>
            <a:off x="4561620" y="1796181"/>
            <a:ext cx="4667650" cy="3024336"/>
          </a:xfrm>
          <a:prstGeom prst="rect">
            <a:avLst/>
          </a:prstGeom>
        </p:spPr>
      </p:pic>
    </p:spTree>
    <p:extLst>
      <p:ext uri="{BB962C8B-B14F-4D97-AF65-F5344CB8AC3E}">
        <p14:creationId xmlns:p14="http://schemas.microsoft.com/office/powerpoint/2010/main" val="41045200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5"/>
          <p:cNvSpPr/>
          <p:nvPr/>
        </p:nvSpPr>
        <p:spPr bwMode="auto">
          <a:xfrm>
            <a:off x="987988" y="1145830"/>
            <a:ext cx="7416824" cy="869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lvl="0" fontAlgn="base">
              <a:spcBef>
                <a:spcPct val="0"/>
              </a:spcBef>
              <a:spcAft>
                <a:spcPct val="0"/>
              </a:spcAft>
              <a:defRPr/>
            </a:pPr>
            <a:r>
              <a:rPr lang="en-US" altLang="zh-CN" kern="0" dirty="0">
                <a:ea typeface="微软雅黑" panose="020B0503020204020204" pitchFamily="34" charset="-122"/>
                <a:cs typeface="+mn-ea"/>
                <a:sym typeface="+mn-lt"/>
              </a:rPr>
              <a:t>To prevent this, freshwater fishes </a:t>
            </a:r>
            <a:r>
              <a:rPr lang="en-US" altLang="zh-CN" kern="0" dirty="0">
                <a:solidFill>
                  <a:srgbClr val="FF0000"/>
                </a:solidFill>
                <a:ea typeface="微软雅黑" panose="020B0503020204020204" pitchFamily="34" charset="-122"/>
                <a:cs typeface="+mn-ea"/>
                <a:sym typeface="+mn-lt"/>
              </a:rPr>
              <a:t>excrete a large volume of dilute urine </a:t>
            </a:r>
            <a:r>
              <a:rPr lang="en-US" altLang="zh-CN" kern="0" dirty="0">
                <a:ea typeface="微软雅黑" panose="020B0503020204020204" pitchFamily="34" charset="-122"/>
                <a:cs typeface="+mn-ea"/>
                <a:sym typeface="+mn-lt"/>
              </a:rPr>
              <a:t>and </a:t>
            </a:r>
            <a:r>
              <a:rPr lang="en-US" altLang="zh-CN" kern="0" dirty="0">
                <a:solidFill>
                  <a:srgbClr val="FF0000"/>
                </a:solidFill>
                <a:ea typeface="微软雅黑" panose="020B0503020204020204" pitchFamily="34" charset="-122"/>
                <a:cs typeface="+mn-ea"/>
                <a:sym typeface="+mn-lt"/>
              </a:rPr>
              <a:t>actively transport solutes back into their blood</a:t>
            </a:r>
            <a:r>
              <a:rPr lang="en-US" altLang="zh-CN" kern="0" dirty="0">
                <a:ea typeface="微软雅黑" panose="020B0503020204020204" pitchFamily="34" charset="-122"/>
                <a:cs typeface="+mn-ea"/>
                <a:sym typeface="+mn-lt"/>
              </a:rPr>
              <a:t>. Some of these solutes are recovered from urine as it is being formed in the kidney tubules.</a:t>
            </a:r>
            <a:endParaRPr kumimoji="0" lang="en-US" altLang="zh-CN" b="0" i="0" u="none" strike="noStrike" kern="0" cap="none" spc="0" normalizeH="0" baseline="0" noProof="0" dirty="0">
              <a:ln>
                <a:noFill/>
              </a:ln>
              <a:effectLst/>
              <a:uLnTx/>
              <a:uFillTx/>
              <a:ea typeface="微软雅黑" panose="020B0503020204020204" pitchFamily="34" charset="-122"/>
              <a:cs typeface="+mn-ea"/>
              <a:sym typeface="+mn-lt"/>
            </a:endParaRPr>
          </a:p>
        </p:txBody>
      </p:sp>
      <p:sp>
        <p:nvSpPr>
          <p:cNvPr id="2" name="Rectangle 5">
            <a:extLst>
              <a:ext uri="{FF2B5EF4-FFF2-40B4-BE49-F238E27FC236}">
                <a16:creationId xmlns:a16="http://schemas.microsoft.com/office/drawing/2014/main" id="{4B529F67-5AF3-6113-F6AF-C0112D8E9BD2}"/>
              </a:ext>
            </a:extLst>
          </p:cNvPr>
          <p:cNvSpPr/>
          <p:nvPr/>
        </p:nvSpPr>
        <p:spPr bwMode="auto">
          <a:xfrm>
            <a:off x="952172" y="2016670"/>
            <a:ext cx="7200800" cy="2893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lvl="0" fontAlgn="base">
              <a:spcBef>
                <a:spcPct val="0"/>
              </a:spcBef>
              <a:spcAft>
                <a:spcPct val="0"/>
              </a:spcAft>
              <a:defRPr/>
            </a:pPr>
            <a:r>
              <a:rPr lang="en-US" altLang="zh-CN" dirty="0">
                <a:solidFill>
                  <a:srgbClr val="FF0000"/>
                </a:solidFill>
              </a:rPr>
              <a:t>In addition, sodium and chloride ions are taken up from the surrounding water at the gills by specialized mitochondria-rich cells </a:t>
            </a:r>
            <a:r>
              <a:rPr lang="en-US" altLang="zh-CN" dirty="0"/>
              <a:t>(often referred to as “</a:t>
            </a:r>
            <a:r>
              <a:rPr lang="en-US" altLang="zh-CN" dirty="0" err="1"/>
              <a:t>ionoregulatory</a:t>
            </a:r>
            <a:r>
              <a:rPr lang="en-US" altLang="zh-CN" dirty="0"/>
              <a:t> cells” or “chloride cells” in some literature).</a:t>
            </a:r>
            <a:endParaRPr kumimoji="0" lang="en-US" altLang="zh-CN" i="0" u="none" strike="noStrike" kern="0" cap="none" spc="0" normalizeH="0" baseline="0" noProof="0" dirty="0">
              <a:ln>
                <a:noFill/>
              </a:ln>
              <a:effectLst/>
              <a:uLnTx/>
              <a:uFillTx/>
              <a:ea typeface="微软雅黑" panose="020B0503020204020204" pitchFamily="34" charset="-122"/>
              <a:cs typeface="+mn-ea"/>
              <a:sym typeface="+mn-lt"/>
            </a:endParaRPr>
          </a:p>
        </p:txBody>
      </p:sp>
      <p:sp>
        <p:nvSpPr>
          <p:cNvPr id="5" name="矩形 4">
            <a:extLst>
              <a:ext uri="{FF2B5EF4-FFF2-40B4-BE49-F238E27FC236}">
                <a16:creationId xmlns:a16="http://schemas.microsoft.com/office/drawing/2014/main" id="{C8D74FAF-6232-2266-3112-1DAFC249D0A4}"/>
              </a:ext>
            </a:extLst>
          </p:cNvPr>
          <p:cNvSpPr/>
          <p:nvPr/>
        </p:nvSpPr>
        <p:spPr>
          <a:xfrm>
            <a:off x="335336" y="947830"/>
            <a:ext cx="535724" cy="923330"/>
          </a:xfrm>
          <a:prstGeom prst="rect">
            <a:avLst/>
          </a:prstGeom>
          <a:noFill/>
        </p:spPr>
        <p:txBody>
          <a:bodyPr wrap="none" lIns="91440" tIns="45720" rIns="91440" bIns="45720">
            <a:spAutoFit/>
          </a:bodyPr>
          <a:lstStyle/>
          <a:p>
            <a:pPr algn="ctr"/>
            <a:r>
              <a:rPr lang="en-US" altLang="zh-CN" sz="5400" b="0" cap="none" spc="0" dirty="0">
                <a:ln w="0"/>
                <a:solidFill>
                  <a:schemeClr val="accent1"/>
                </a:solidFill>
                <a:effectLst>
                  <a:outerShdw blurRad="38100" dist="25400" dir="5400000" algn="ctr" rotWithShape="0">
                    <a:srgbClr val="6E747A">
                      <a:alpha val="43000"/>
                    </a:srgbClr>
                  </a:outerShdw>
                </a:effectLst>
              </a:rPr>
              <a:t>1</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6" name="矩形 5">
            <a:extLst>
              <a:ext uri="{FF2B5EF4-FFF2-40B4-BE49-F238E27FC236}">
                <a16:creationId xmlns:a16="http://schemas.microsoft.com/office/drawing/2014/main" id="{20A5DD50-16C3-D84A-241D-90089B695A45}"/>
              </a:ext>
            </a:extLst>
          </p:cNvPr>
          <p:cNvSpPr/>
          <p:nvPr/>
        </p:nvSpPr>
        <p:spPr>
          <a:xfrm>
            <a:off x="303582" y="1886979"/>
            <a:ext cx="535724" cy="923330"/>
          </a:xfrm>
          <a:prstGeom prst="rect">
            <a:avLst/>
          </a:prstGeom>
          <a:noFill/>
        </p:spPr>
        <p:txBody>
          <a:bodyPr wrap="none" lIns="91440" tIns="45720" rIns="91440" bIns="45720">
            <a:spAutoFit/>
          </a:bodyPr>
          <a:lstStyle/>
          <a:p>
            <a:pPr algn="ctr"/>
            <a:r>
              <a:rPr lang="en-US" altLang="zh-CN" sz="5400" b="0" cap="none" spc="0" dirty="0">
                <a:ln w="0"/>
                <a:solidFill>
                  <a:schemeClr val="accent1"/>
                </a:solidFill>
                <a:effectLst>
                  <a:outerShdw blurRad="38100" dist="25400" dir="5400000" algn="ctr" rotWithShape="0">
                    <a:srgbClr val="6E747A">
                      <a:alpha val="43000"/>
                    </a:srgbClr>
                  </a:outerShdw>
                </a:effectLst>
              </a:rPr>
              <a:t>2</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grpSp>
        <p:nvGrpSpPr>
          <p:cNvPr id="3" name="组合 2">
            <a:extLst>
              <a:ext uri="{FF2B5EF4-FFF2-40B4-BE49-F238E27FC236}">
                <a16:creationId xmlns:a16="http://schemas.microsoft.com/office/drawing/2014/main" id="{EDB8258D-A8CF-5DAF-5F74-4846212F8F87}"/>
              </a:ext>
            </a:extLst>
          </p:cNvPr>
          <p:cNvGrpSpPr/>
          <p:nvPr/>
        </p:nvGrpSpPr>
        <p:grpSpPr>
          <a:xfrm>
            <a:off x="395536" y="498048"/>
            <a:ext cx="8568572" cy="585582"/>
            <a:chOff x="251900" y="195486"/>
            <a:chExt cx="8568572" cy="585582"/>
          </a:xfrm>
        </p:grpSpPr>
        <p:cxnSp>
          <p:nvCxnSpPr>
            <p:cNvPr id="4" name="直接连接符 3">
              <a:extLst>
                <a:ext uri="{FF2B5EF4-FFF2-40B4-BE49-F238E27FC236}">
                  <a16:creationId xmlns:a16="http://schemas.microsoft.com/office/drawing/2014/main" id="{3012CFC1-2B7A-3DD0-BF23-445CEBEE34F8}"/>
                </a:ext>
              </a:extLst>
            </p:cNvPr>
            <p:cNvCxnSpPr/>
            <p:nvPr/>
          </p:nvCxnSpPr>
          <p:spPr>
            <a:xfrm flipH="1">
              <a:off x="1208857" y="684095"/>
              <a:ext cx="7611615" cy="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矩形 6">
              <a:extLst>
                <a:ext uri="{FF2B5EF4-FFF2-40B4-BE49-F238E27FC236}">
                  <a16:creationId xmlns:a16="http://schemas.microsoft.com/office/drawing/2014/main" id="{CA30A960-AEAE-04BA-5541-2C50F069B964}"/>
                </a:ext>
              </a:extLst>
            </p:cNvPr>
            <p:cNvSpPr/>
            <p:nvPr/>
          </p:nvSpPr>
          <p:spPr>
            <a:xfrm>
              <a:off x="1331640" y="255120"/>
              <a:ext cx="2690160" cy="400110"/>
            </a:xfrm>
            <a:prstGeom prst="rect">
              <a:avLst/>
            </a:prstGeom>
          </p:spPr>
          <p:txBody>
            <a:bodyPr wrap="none">
              <a:spAutoFit/>
            </a:bodyPr>
            <a:lstStyle/>
            <a:p>
              <a:pPr defTabSz="913765">
                <a:defRPr/>
              </a:pPr>
              <a:r>
                <a:rPr lang="en-US" altLang="zh-CN" sz="2000" b="1" kern="0" dirty="0">
                  <a:solidFill>
                    <a:srgbClr val="376092"/>
                  </a:solidFill>
                  <a:latin typeface="微软雅黑" panose="020B0503020204020204" pitchFamily="34" charset="-122"/>
                  <a:ea typeface="微软雅黑" panose="020B0503020204020204" pitchFamily="34" charset="-122"/>
                  <a:cs typeface="+mn-ea"/>
                  <a:sym typeface="+mn-lt"/>
                </a:rPr>
                <a:t>Freshwater </a:t>
              </a:r>
              <a:r>
                <a:rPr lang="en-US" altLang="zh-CN" sz="2000" b="1" kern="0" dirty="0" err="1">
                  <a:solidFill>
                    <a:srgbClr val="376092"/>
                  </a:solidFill>
                  <a:latin typeface="微软雅黑" panose="020B0503020204020204" pitchFamily="34" charset="-122"/>
                  <a:ea typeface="微软雅黑" panose="020B0503020204020204" pitchFamily="34" charset="-122"/>
                  <a:cs typeface="+mn-ea"/>
                  <a:sym typeface="+mn-lt"/>
                </a:rPr>
                <a:t>teleosts</a:t>
              </a:r>
              <a:endParaRPr lang="zh-CN" altLang="en-US" sz="20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grpSp>
          <p:nvGrpSpPr>
            <p:cNvPr id="8" name="组合 7">
              <a:extLst>
                <a:ext uri="{FF2B5EF4-FFF2-40B4-BE49-F238E27FC236}">
                  <a16:creationId xmlns:a16="http://schemas.microsoft.com/office/drawing/2014/main" id="{CF0571DF-CD09-F474-50B0-B5BB2D03315F}"/>
                </a:ext>
              </a:extLst>
            </p:cNvPr>
            <p:cNvGrpSpPr/>
            <p:nvPr/>
          </p:nvGrpSpPr>
          <p:grpSpPr>
            <a:xfrm>
              <a:off x="251900" y="195486"/>
              <a:ext cx="887938" cy="585582"/>
              <a:chOff x="562441" y="531294"/>
              <a:chExt cx="2322326" cy="1531540"/>
            </a:xfrm>
          </p:grpSpPr>
          <p:sp>
            <p:nvSpPr>
              <p:cNvPr id="13" name="圆角矩形 53">
                <a:extLst>
                  <a:ext uri="{FF2B5EF4-FFF2-40B4-BE49-F238E27FC236}">
                    <a16:creationId xmlns:a16="http://schemas.microsoft.com/office/drawing/2014/main" id="{82080AA8-5235-67EC-9B32-D7010B97BD3E}"/>
                  </a:ext>
                </a:extLst>
              </p:cNvPr>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1" name="圆角矩形 54">
                <a:extLst>
                  <a:ext uri="{FF2B5EF4-FFF2-40B4-BE49-F238E27FC236}">
                    <a16:creationId xmlns:a16="http://schemas.microsoft.com/office/drawing/2014/main" id="{EEE4E939-0A07-19F7-DE9A-DA70A394C583}"/>
                  </a:ext>
                </a:extLst>
              </p:cNvPr>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3" name="圆角矩形 55">
                <a:extLst>
                  <a:ext uri="{FF2B5EF4-FFF2-40B4-BE49-F238E27FC236}">
                    <a16:creationId xmlns:a16="http://schemas.microsoft.com/office/drawing/2014/main" id="{1332308C-D8F1-EA9E-AEB8-1135C63F4DC9}"/>
                  </a:ext>
                </a:extLst>
              </p:cNvPr>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4" name="圆角矩形 56">
                <a:extLst>
                  <a:ext uri="{FF2B5EF4-FFF2-40B4-BE49-F238E27FC236}">
                    <a16:creationId xmlns:a16="http://schemas.microsoft.com/office/drawing/2014/main" id="{B5F0F212-011E-01E3-10AF-28DDBB8322CB}"/>
                  </a:ext>
                </a:extLst>
              </p:cNvPr>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5" name="圆角矩形 57">
                <a:extLst>
                  <a:ext uri="{FF2B5EF4-FFF2-40B4-BE49-F238E27FC236}">
                    <a16:creationId xmlns:a16="http://schemas.microsoft.com/office/drawing/2014/main" id="{FA2E89FD-3A14-272E-8B33-CA1AE1184638}"/>
                  </a:ext>
                </a:extLst>
              </p:cNvPr>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63500" dist="635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6" name="文本框 4">
                <a:extLst>
                  <a:ext uri="{FF2B5EF4-FFF2-40B4-BE49-F238E27FC236}">
                    <a16:creationId xmlns:a16="http://schemas.microsoft.com/office/drawing/2014/main" id="{A9B72F3B-F38F-CE59-3AF1-F6F6910DC502}"/>
                  </a:ext>
                </a:extLst>
              </p:cNvPr>
              <p:cNvSpPr txBox="1"/>
              <p:nvPr/>
            </p:nvSpPr>
            <p:spPr>
              <a:xfrm>
                <a:off x="944543" y="617339"/>
                <a:ext cx="1229245" cy="96595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02</a:t>
                </a:r>
                <a:endParaRPr kumimoji="0" lang="zh-CN" altLang="en-US"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sp>
        <p:nvSpPr>
          <p:cNvPr id="27" name="文本框 26">
            <a:extLst>
              <a:ext uri="{FF2B5EF4-FFF2-40B4-BE49-F238E27FC236}">
                <a16:creationId xmlns:a16="http://schemas.microsoft.com/office/drawing/2014/main" id="{433483D0-BE92-7B9D-7D3A-59A2B22F431F}"/>
              </a:ext>
            </a:extLst>
          </p:cNvPr>
          <p:cNvSpPr txBox="1"/>
          <p:nvPr/>
        </p:nvSpPr>
        <p:spPr>
          <a:xfrm>
            <a:off x="952172" y="3077404"/>
            <a:ext cx="7076212" cy="1754326"/>
          </a:xfrm>
          <a:prstGeom prst="rect">
            <a:avLst/>
          </a:prstGeom>
          <a:noFill/>
        </p:spPr>
        <p:txBody>
          <a:bodyPr wrap="square" rtlCol="0">
            <a:spAutoFit/>
          </a:bodyPr>
          <a:lstStyle/>
          <a:p>
            <a:pPr algn="just"/>
            <a:r>
              <a:rPr lang="en-US" altLang="zh-CN" b="0" i="0" dirty="0">
                <a:solidFill>
                  <a:srgbClr val="000000"/>
                </a:solidFill>
                <a:effectLst/>
                <a:latin typeface="Arial" panose="020B0604020202020204" pitchFamily="34" charset="0"/>
              </a:rPr>
              <a:t>In freshwater </a:t>
            </a:r>
            <a:r>
              <a:rPr lang="en-US" altLang="zh-CN" b="0" i="0" dirty="0" err="1">
                <a:solidFill>
                  <a:srgbClr val="000000"/>
                </a:solidFill>
                <a:effectLst/>
                <a:latin typeface="Arial" panose="020B0604020202020204" pitchFamily="34" charset="0"/>
              </a:rPr>
              <a:t>teleosts</a:t>
            </a:r>
            <a:r>
              <a:rPr lang="en-US" altLang="zh-CN" b="0" i="0" dirty="0">
                <a:solidFill>
                  <a:srgbClr val="FF0000"/>
                </a:solidFill>
                <a:effectLst/>
                <a:latin typeface="Arial" panose="020B0604020202020204" pitchFamily="34" charset="0"/>
              </a:rPr>
              <a:t>, glomerular filtrate passes into the proximal tubule where water and solutes, including sodium, chloride, and glucose, are recovered into the blood</a:t>
            </a:r>
            <a:r>
              <a:rPr lang="en-US" altLang="zh-CN" b="0" i="0" dirty="0">
                <a:solidFill>
                  <a:srgbClr val="000000"/>
                </a:solidFill>
                <a:effectLst/>
                <a:latin typeface="Arial" panose="020B0604020202020204" pitchFamily="34" charset="0"/>
              </a:rPr>
              <a:t>. Additional </a:t>
            </a:r>
            <a:r>
              <a:rPr lang="en-US" altLang="zh-CN" b="0" i="0" dirty="0">
                <a:solidFill>
                  <a:srgbClr val="FF0000"/>
                </a:solidFill>
                <a:effectLst/>
                <a:latin typeface="Arial" panose="020B0604020202020204" pitchFamily="34" charset="0"/>
              </a:rPr>
              <a:t>sodium and chloride may be recovered in the distal tubules, collecting ducts, and bladder before the urine is released from the body </a:t>
            </a:r>
            <a:r>
              <a:rPr lang="en-US" altLang="zh-CN" b="0" i="0" dirty="0">
                <a:solidFill>
                  <a:srgbClr val="000000"/>
                </a:solidFill>
                <a:effectLst/>
                <a:latin typeface="Arial" panose="020B0604020202020204" pitchFamily="34" charset="0"/>
              </a:rPr>
              <a:t>(Marshall &amp; </a:t>
            </a:r>
            <a:r>
              <a:rPr lang="en-US" altLang="zh-CN" b="0" i="0" dirty="0" err="1">
                <a:solidFill>
                  <a:srgbClr val="000000"/>
                </a:solidFill>
                <a:effectLst/>
                <a:latin typeface="Arial" panose="020B0604020202020204" pitchFamily="34" charset="0"/>
              </a:rPr>
              <a:t>Grosell</a:t>
            </a:r>
            <a:r>
              <a:rPr lang="en-US" altLang="zh-CN" b="0" i="0" dirty="0">
                <a:solidFill>
                  <a:srgbClr val="000000"/>
                </a:solidFill>
                <a:effectLst/>
                <a:latin typeface="Arial" panose="020B0604020202020204" pitchFamily="34" charset="0"/>
              </a:rPr>
              <a:t> 2006).</a:t>
            </a:r>
          </a:p>
        </p:txBody>
      </p:sp>
      <p:sp>
        <p:nvSpPr>
          <p:cNvPr id="28" name="矩形 27">
            <a:extLst>
              <a:ext uri="{FF2B5EF4-FFF2-40B4-BE49-F238E27FC236}">
                <a16:creationId xmlns:a16="http://schemas.microsoft.com/office/drawing/2014/main" id="{51F75700-82DA-1166-3A82-6CD4DE074A7A}"/>
              </a:ext>
            </a:extLst>
          </p:cNvPr>
          <p:cNvSpPr/>
          <p:nvPr/>
        </p:nvSpPr>
        <p:spPr>
          <a:xfrm>
            <a:off x="335336" y="2931790"/>
            <a:ext cx="535724" cy="923330"/>
          </a:xfrm>
          <a:prstGeom prst="rect">
            <a:avLst/>
          </a:prstGeom>
          <a:noFill/>
        </p:spPr>
        <p:txBody>
          <a:bodyPr wrap="none" lIns="91440" tIns="45720" rIns="91440" bIns="45720">
            <a:spAutoFit/>
          </a:bodyPr>
          <a:lstStyle/>
          <a:p>
            <a:pPr algn="ctr"/>
            <a:r>
              <a:rPr lang="en-US" altLang="zh-CN" sz="5400" dirty="0">
                <a:ln w="0"/>
                <a:solidFill>
                  <a:schemeClr val="accent1"/>
                </a:solidFill>
                <a:effectLst>
                  <a:outerShdw blurRad="38100" dist="25400" dir="5400000" algn="ctr" rotWithShape="0">
                    <a:srgbClr val="6E747A">
                      <a:alpha val="43000"/>
                    </a:srgbClr>
                  </a:outerShdw>
                </a:effectLst>
              </a:rPr>
              <a:t>3</a:t>
            </a:r>
            <a:endParaRPr lang="zh-CN" alt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267161057"/>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 grpId="0"/>
      <p:bldP spid="5" grpId="0"/>
      <p:bldP spid="6" grpId="0"/>
      <p:bldP spid="27"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9"/>
          <p:cNvSpPr txBox="1"/>
          <p:nvPr/>
        </p:nvSpPr>
        <p:spPr>
          <a:xfrm>
            <a:off x="220492" y="1658469"/>
            <a:ext cx="4858227" cy="2980431"/>
          </a:xfrm>
          <a:prstGeom prst="rect">
            <a:avLst/>
          </a:prstGeom>
          <a:noFill/>
        </p:spPr>
        <p:txBody>
          <a:bodyPr wrap="square" lIns="68580" tIns="34290" rIns="68580" bIns="34290" rtlCol="0">
            <a:spAutoFit/>
          </a:bodyPr>
          <a:lstStyle/>
          <a:p>
            <a:pPr algn="just" fontAlgn="base">
              <a:lnSpc>
                <a:spcPct val="150000"/>
              </a:lnSpc>
              <a:spcBef>
                <a:spcPct val="0"/>
              </a:spcBef>
              <a:spcAft>
                <a:spcPct val="0"/>
              </a:spcAft>
            </a:pPr>
            <a:r>
              <a:rPr lang="en-US" altLang="zh-CN" sz="1600" b="1" dirty="0">
                <a:latin typeface="微软雅黑" panose="020B0503020204020204" pitchFamily="34" charset="-122"/>
                <a:ea typeface="微软雅黑" panose="020B0503020204020204" pitchFamily="34" charset="-122"/>
                <a:cs typeface="+mn-ea"/>
                <a:sym typeface="+mn-lt"/>
              </a:rPr>
              <a:t>The salinity of </a:t>
            </a:r>
            <a:r>
              <a:rPr lang="en-US" altLang="zh-CN" sz="1600" b="1" kern="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Marine </a:t>
            </a:r>
            <a:r>
              <a:rPr lang="en-US" altLang="zh-CN" sz="1600" b="1" kern="0" dirty="0" err="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teleosts</a:t>
            </a:r>
            <a:r>
              <a:rPr lang="zh-CN" altLang="en-US" sz="1600" b="1" kern="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 </a:t>
            </a:r>
            <a:r>
              <a:rPr lang="en-US" altLang="zh-CN" sz="1600" b="1" dirty="0">
                <a:latin typeface="微软雅黑" panose="020B0503020204020204" pitchFamily="34" charset="-122"/>
                <a:ea typeface="微软雅黑" panose="020B0503020204020204" pitchFamily="34" charset="-122"/>
                <a:cs typeface="+mn-ea"/>
                <a:sym typeface="+mn-lt"/>
              </a:rPr>
              <a:t>body fluids is </a:t>
            </a:r>
            <a:r>
              <a:rPr lang="en-US" altLang="zh-CN" sz="1600" b="1" dirty="0">
                <a:solidFill>
                  <a:srgbClr val="FF0000"/>
                </a:solidFill>
                <a:latin typeface="微软雅黑" panose="020B0503020204020204" pitchFamily="34" charset="-122"/>
                <a:ea typeface="微软雅黑" panose="020B0503020204020204" pitchFamily="34" charset="-122"/>
                <a:cs typeface="+mn-ea"/>
                <a:sym typeface="+mn-lt"/>
              </a:rPr>
              <a:t>lower than that of the external water environment</a:t>
            </a:r>
            <a:r>
              <a:rPr lang="en-US" altLang="zh-CN" sz="1600" b="1" dirty="0">
                <a:latin typeface="微软雅黑" panose="020B0503020204020204" pitchFamily="34" charset="-122"/>
                <a:ea typeface="微软雅黑" panose="020B0503020204020204" pitchFamily="34" charset="-122"/>
                <a:cs typeface="+mn-ea"/>
                <a:sym typeface="+mn-lt"/>
              </a:rPr>
              <a:t>, the high salt concentration of the ocean draws water out of the fish, and ions diffuse in across the permeable membranes (see Fig. 7.3B). and the body water constantly seeps out of the body through gills and body surface.</a:t>
            </a:r>
            <a:endParaRPr lang="zh-CN" altLang="en-US" sz="1600" kern="0" dirty="0">
              <a:latin typeface="微软雅黑" panose="020B0503020204020204" pitchFamily="34" charset="-122"/>
              <a:ea typeface="微软雅黑" panose="020B0503020204020204" pitchFamily="34" charset="-122"/>
              <a:cs typeface="+mn-ea"/>
              <a:sym typeface="+mn-lt"/>
            </a:endParaRPr>
          </a:p>
        </p:txBody>
      </p:sp>
      <p:grpSp>
        <p:nvGrpSpPr>
          <p:cNvPr id="5" name="组合 4"/>
          <p:cNvGrpSpPr/>
          <p:nvPr/>
        </p:nvGrpSpPr>
        <p:grpSpPr>
          <a:xfrm>
            <a:off x="755576" y="402763"/>
            <a:ext cx="1848830" cy="1219276"/>
            <a:chOff x="562441" y="531294"/>
            <a:chExt cx="2322326" cy="1531540"/>
          </a:xfrm>
        </p:grpSpPr>
        <p:sp>
          <p:nvSpPr>
            <p:cNvPr id="25" name="圆角矩形 24"/>
            <p:cNvSpPr/>
            <p:nvPr/>
          </p:nvSpPr>
          <p:spPr>
            <a:xfrm rot="2700000">
              <a:off x="613474" y="711955"/>
              <a:ext cx="704611" cy="704611"/>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3" name="圆角矩形 22"/>
            <p:cNvSpPr/>
            <p:nvPr/>
          </p:nvSpPr>
          <p:spPr>
            <a:xfrm rot="2700000">
              <a:off x="1043261" y="555179"/>
              <a:ext cx="1041378" cy="1041378"/>
            </a:xfrm>
            <a:prstGeom prst="roundRect">
              <a:avLst>
                <a:gd name="adj" fmla="val 4810"/>
              </a:avLst>
            </a:prstGeom>
            <a:solidFill>
              <a:schemeClr val="accent1">
                <a:lumMod val="75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4" name="圆角矩形 23"/>
            <p:cNvSpPr/>
            <p:nvPr/>
          </p:nvSpPr>
          <p:spPr>
            <a:xfrm rot="2700000">
              <a:off x="2386142" y="531294"/>
              <a:ext cx="498625" cy="498625"/>
            </a:xfrm>
            <a:prstGeom prst="roundRect">
              <a:avLst>
                <a:gd name="adj" fmla="val 4810"/>
              </a:avLst>
            </a:prstGeom>
            <a:solidFill>
              <a:schemeClr val="bg1">
                <a:lumMod val="50000"/>
              </a:schemeClr>
            </a:soli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6" name="圆角矩形 25"/>
            <p:cNvSpPr/>
            <p:nvPr/>
          </p:nvSpPr>
          <p:spPr>
            <a:xfrm rot="2700000">
              <a:off x="2149679" y="1381541"/>
              <a:ext cx="432486" cy="432486"/>
            </a:xfrm>
            <a:prstGeom prst="roundRect">
              <a:avLst>
                <a:gd name="adj" fmla="val 4810"/>
              </a:avLst>
            </a:prstGeom>
            <a:gradFill>
              <a:gsLst>
                <a:gs pos="0">
                  <a:srgbClr val="F2F2F2"/>
                </a:gs>
                <a:gs pos="100000">
                  <a:srgbClr val="DBDBDB"/>
                </a:gs>
              </a:gsLst>
              <a:lin ang="16800000" scaled="0"/>
            </a:gradFill>
            <a:ln>
              <a:noFill/>
            </a:ln>
            <a:effectLst>
              <a:outerShdw blurRad="139700" dist="1397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7" name="圆角矩形 26"/>
            <p:cNvSpPr/>
            <p:nvPr/>
          </p:nvSpPr>
          <p:spPr>
            <a:xfrm rot="2700000">
              <a:off x="562441" y="1843807"/>
              <a:ext cx="219027" cy="219027"/>
            </a:xfrm>
            <a:prstGeom prst="roundRect">
              <a:avLst>
                <a:gd name="adj" fmla="val 4810"/>
              </a:avLst>
            </a:prstGeom>
            <a:gradFill>
              <a:gsLst>
                <a:gs pos="0">
                  <a:srgbClr val="F2F2F2"/>
                </a:gs>
                <a:gs pos="100000">
                  <a:srgbClr val="DBDBDB"/>
                </a:gs>
              </a:gsLst>
              <a:lin ang="16800000" scaled="0"/>
            </a:gradFill>
            <a:ln>
              <a:noFill/>
            </a:ln>
            <a:effectLst>
              <a:outerShdw blurRad="76200" dist="76200" dir="5400000" algn="t" rotWithShape="0">
                <a:schemeClr val="tx1">
                  <a:lumMod val="65000"/>
                  <a:lumOff val="35000"/>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mn-lt"/>
              </a:endParaRPr>
            </a:p>
          </p:txBody>
        </p:sp>
        <p:sp>
          <p:nvSpPr>
            <p:cNvPr id="28" name="文本框 4"/>
            <p:cNvSpPr txBox="1"/>
            <p:nvPr/>
          </p:nvSpPr>
          <p:spPr>
            <a:xfrm>
              <a:off x="1253916" y="823252"/>
              <a:ext cx="610505" cy="50258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0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rPr>
                <a:t>03</a:t>
              </a:r>
              <a:endParaRPr kumimoji="0" lang="zh-CN" altLang="en-US" sz="20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sp>
        <p:nvSpPr>
          <p:cNvPr id="2" name="Rectangle 7">
            <a:extLst>
              <a:ext uri="{FF2B5EF4-FFF2-40B4-BE49-F238E27FC236}">
                <a16:creationId xmlns:a16="http://schemas.microsoft.com/office/drawing/2014/main" id="{EAD78B75-E6F7-6EA1-8DA2-FD5FD07CA2D1}"/>
              </a:ext>
            </a:extLst>
          </p:cNvPr>
          <p:cNvSpPr>
            <a:spLocks noChangeArrowheads="1"/>
          </p:cNvSpPr>
          <p:nvPr/>
        </p:nvSpPr>
        <p:spPr bwMode="auto">
          <a:xfrm>
            <a:off x="2817988" y="1031925"/>
            <a:ext cx="3278001" cy="500137"/>
          </a:xfrm>
          <a:prstGeom prst="rect">
            <a:avLst/>
          </a:prstGeom>
          <a:noFill/>
          <a:ln w="9525">
            <a:noFill/>
            <a:miter lim="800000"/>
          </a:ln>
        </p:spPr>
        <p:txBody>
          <a:bodyPr wrap="square" lIns="68580" tIns="34290" rIns="68580" bIns="34290">
            <a:spAutoFit/>
          </a:bodyPr>
          <a:lstStyle/>
          <a:p>
            <a:pPr defTabSz="913765">
              <a:spcBef>
                <a:spcPts val="0"/>
              </a:spcBef>
              <a:spcAft>
                <a:spcPts val="0"/>
              </a:spcAft>
              <a:defRPr/>
            </a:pPr>
            <a:r>
              <a:rPr lang="en-US" altLang="zh-CN" sz="2800" b="1" kern="0" dirty="0">
                <a:solidFill>
                  <a:srgbClr val="376092"/>
                </a:solidFill>
                <a:latin typeface="微软雅黑" panose="020B0503020204020204" pitchFamily="34" charset="-122"/>
                <a:ea typeface="微软雅黑" panose="020B0503020204020204" pitchFamily="34" charset="-122"/>
                <a:cs typeface="+mn-ea"/>
                <a:sym typeface="+mn-lt"/>
              </a:rPr>
              <a:t>Marine </a:t>
            </a:r>
            <a:r>
              <a:rPr lang="en-US" altLang="zh-CN" sz="2800" b="1" kern="0" dirty="0" err="1">
                <a:solidFill>
                  <a:srgbClr val="376092"/>
                </a:solidFill>
                <a:latin typeface="微软雅黑" panose="020B0503020204020204" pitchFamily="34" charset="-122"/>
                <a:ea typeface="微软雅黑" panose="020B0503020204020204" pitchFamily="34" charset="-122"/>
                <a:cs typeface="+mn-ea"/>
                <a:sym typeface="+mn-lt"/>
              </a:rPr>
              <a:t>teleosts</a:t>
            </a:r>
            <a:endParaRPr lang="zh-CN" altLang="en-US" sz="2800" b="1" kern="0" dirty="0">
              <a:solidFill>
                <a:srgbClr val="376092"/>
              </a:solidFill>
              <a:latin typeface="微软雅黑" panose="020B0503020204020204" pitchFamily="34" charset="-122"/>
              <a:ea typeface="微软雅黑" panose="020B0503020204020204" pitchFamily="34" charset="-122"/>
              <a:cs typeface="+mn-ea"/>
              <a:sym typeface="+mn-lt"/>
            </a:endParaRPr>
          </a:p>
        </p:txBody>
      </p:sp>
      <p:sp>
        <p:nvSpPr>
          <p:cNvPr id="7" name="Rectangle 7">
            <a:extLst>
              <a:ext uri="{FF2B5EF4-FFF2-40B4-BE49-F238E27FC236}">
                <a16:creationId xmlns:a16="http://schemas.microsoft.com/office/drawing/2014/main" id="{4F47CB7C-3FB1-033B-EA7B-514E771A669F}"/>
              </a:ext>
            </a:extLst>
          </p:cNvPr>
          <p:cNvSpPr>
            <a:spLocks noChangeArrowheads="1"/>
          </p:cNvSpPr>
          <p:nvPr/>
        </p:nvSpPr>
        <p:spPr bwMode="auto">
          <a:xfrm>
            <a:off x="6084167" y="1208896"/>
            <a:ext cx="3086137" cy="377026"/>
          </a:xfrm>
          <a:prstGeom prst="rect">
            <a:avLst/>
          </a:prstGeom>
          <a:noFill/>
          <a:ln w="9525">
            <a:noFill/>
            <a:miter lim="800000"/>
          </a:ln>
        </p:spPr>
        <p:txBody>
          <a:bodyPr wrap="square" lIns="68580" tIns="34290" rIns="68580" bIns="34290">
            <a:spAutoFit/>
          </a:bodyPr>
          <a:lstStyle/>
          <a:p>
            <a:pPr defTabSz="913765">
              <a:spcBef>
                <a:spcPts val="0"/>
              </a:spcBef>
              <a:spcAft>
                <a:spcPts val="0"/>
              </a:spcAft>
              <a:defRPr/>
            </a:pPr>
            <a:r>
              <a:rPr lang="en-US" altLang="zh-CN" sz="2000" b="1" dirty="0">
                <a:solidFill>
                  <a:srgbClr val="FF0000"/>
                </a:solidFill>
                <a:latin typeface="微软雅黑" panose="020B0503020204020204" pitchFamily="34" charset="-122"/>
                <a:ea typeface="微软雅黑" panose="020B0503020204020204" pitchFamily="34" charset="-122"/>
                <a:cs typeface="+mn-ea"/>
                <a:sym typeface="+mn-lt"/>
              </a:rPr>
              <a:t>Don’t drink water</a:t>
            </a:r>
            <a:endParaRPr lang="zh-CN" altLang="en-US" sz="2000" kern="0" dirty="0">
              <a:solidFill>
                <a:srgbClr val="FF0000"/>
              </a:solidFill>
              <a:latin typeface="微软雅黑" panose="020B0503020204020204" pitchFamily="34" charset="-122"/>
              <a:ea typeface="微软雅黑" panose="020B0503020204020204" pitchFamily="34" charset="-122"/>
              <a:cs typeface="+mn-ea"/>
              <a:sym typeface="+mn-lt"/>
            </a:endParaRPr>
          </a:p>
        </p:txBody>
      </p:sp>
      <p:pic>
        <p:nvPicPr>
          <p:cNvPr id="9" name="图片 8">
            <a:extLst>
              <a:ext uri="{FF2B5EF4-FFF2-40B4-BE49-F238E27FC236}">
                <a16:creationId xmlns:a16="http://schemas.microsoft.com/office/drawing/2014/main" id="{75F0EA77-B981-7C15-47CB-0368536F71FD}"/>
              </a:ext>
            </a:extLst>
          </p:cNvPr>
          <p:cNvPicPr>
            <a:picLocks noChangeAspect="1"/>
          </p:cNvPicPr>
          <p:nvPr/>
        </p:nvPicPr>
        <p:blipFill rotWithShape="1">
          <a:blip r:embed="rId3">
            <a:extLst>
              <a:ext uri="{28A0092B-C50C-407E-A947-70E740481C1C}">
                <a14:useLocalDpi xmlns:a14="http://schemas.microsoft.com/office/drawing/2010/main" val="0"/>
              </a:ext>
            </a:extLst>
          </a:blip>
          <a:srcRect l="17638" t="9401" r="22700" b="48600"/>
          <a:stretch/>
        </p:blipFill>
        <p:spPr>
          <a:xfrm>
            <a:off x="5078719" y="1754842"/>
            <a:ext cx="4091586" cy="2160240"/>
          </a:xfrm>
          <a:prstGeom prst="rect">
            <a:avLst/>
          </a:prstGeom>
        </p:spPr>
      </p:pic>
    </p:spTree>
    <p:extLst>
      <p:ext uri="{BB962C8B-B14F-4D97-AF65-F5344CB8AC3E}">
        <p14:creationId xmlns:p14="http://schemas.microsoft.com/office/powerpoint/2010/main" val="272822317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6027512A-D264-4382-9CC5-C4FB28CE168C"/>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微粒体工作总结"/>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iw3lt2q">
      <a:majorFont>
        <a:latin typeface="FZZhengHeiS-R-GB"/>
        <a:ea typeface="FZHei-B01S"/>
        <a:cs typeface=""/>
      </a:majorFont>
      <a:minorFont>
        <a:latin typeface="FZZhengHeiS-R-GB"/>
        <a:ea typeface="FZHei-B01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671</TotalTime>
  <Words>1076</Words>
  <Application>Microsoft Office PowerPoint</Application>
  <PresentationFormat>全屏显示(16:9)</PresentationFormat>
  <Paragraphs>97</Paragraphs>
  <Slides>13</Slides>
  <Notes>13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FZZhengHeiS-R-GB</vt:lpstr>
      <vt:lpstr>微软雅黑</vt:lpstr>
      <vt:lpstr>Arial</vt:lpstr>
      <vt:lpstr>Calibri</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dc:description>——</dc:description>
  <cp:lastModifiedBy>wang lei</cp:lastModifiedBy>
  <cp:revision>159</cp:revision>
  <dcterms:created xsi:type="dcterms:W3CDTF">2016-05-24T04:26:00Z</dcterms:created>
  <dcterms:modified xsi:type="dcterms:W3CDTF">2022-10-23T09:14:18Z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2052-10.1.0.5850</vt:lpwstr>
  </property>
</Properties>
</file>